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Bobby Jones" charset="1" panose="00000000000000000000"/>
      <p:regular r:id="rId14"/>
    </p:embeddedFont>
    <p:embeddedFont>
      <p:font typeface="Rugrats Sans"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45" Target="slides/slide30.xml" Type="http://schemas.openxmlformats.org/officeDocument/2006/relationships/slide"/><Relationship Id="rId46" Target="slides/slide31.xml" Type="http://schemas.openxmlformats.org/officeDocument/2006/relationships/slide"/><Relationship Id="rId47" Target="slides/slide32.xml" Type="http://schemas.openxmlformats.org/officeDocument/2006/relationships/slide"/><Relationship Id="rId48" Target="slides/slide33.xml" Type="http://schemas.openxmlformats.org/officeDocument/2006/relationships/slide"/><Relationship Id="rId49" Target="slides/slide34.xml" Type="http://schemas.openxmlformats.org/officeDocument/2006/relationships/slide"/><Relationship Id="rId5" Target="tableStyles.xml" Type="http://schemas.openxmlformats.org/officeDocument/2006/relationships/tableStyles"/><Relationship Id="rId50" Target="slides/slide35.xml" Type="http://schemas.openxmlformats.org/officeDocument/2006/relationships/slide"/><Relationship Id="rId51" Target="slides/slide36.xml" Type="http://schemas.openxmlformats.org/officeDocument/2006/relationships/slide"/><Relationship Id="rId52" Target="slides/slide37.xml" Type="http://schemas.openxmlformats.org/officeDocument/2006/relationships/slide"/><Relationship Id="rId53" Target="slides/slide38.xml" Type="http://schemas.openxmlformats.org/officeDocument/2006/relationships/slide"/><Relationship Id="rId54" Target="slides/slide39.xml" Type="http://schemas.openxmlformats.org/officeDocument/2006/relationships/slide"/><Relationship Id="rId55" Target="slides/slide40.xml" Type="http://schemas.openxmlformats.org/officeDocument/2006/relationships/slide"/><Relationship Id="rId56" Target="slides/slide41.xml" Type="http://schemas.openxmlformats.org/officeDocument/2006/relationships/slide"/><Relationship Id="rId57" Target="slides/slide42.xml" Type="http://schemas.openxmlformats.org/officeDocument/2006/relationships/slide"/><Relationship Id="rId58" Target="slides/slide4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73.png" Type="http://schemas.openxmlformats.org/officeDocument/2006/relationships/image"/><Relationship Id="rId3" Target="../media/image74.svg" Type="http://schemas.openxmlformats.org/officeDocument/2006/relationships/image"/><Relationship Id="rId4" Target="../media/image75.png" Type="http://schemas.openxmlformats.org/officeDocument/2006/relationships/image"/><Relationship Id="rId5" Target="../media/image7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11" Target="../media/image86.svg" Type="http://schemas.openxmlformats.org/officeDocument/2006/relationships/image"/><Relationship Id="rId2" Target="../media/image77.png" Type="http://schemas.openxmlformats.org/officeDocument/2006/relationships/image"/><Relationship Id="rId3" Target="../media/image78.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81.png" Type="http://schemas.openxmlformats.org/officeDocument/2006/relationships/image"/><Relationship Id="rId7" Target="../media/image82.svg" Type="http://schemas.openxmlformats.org/officeDocument/2006/relationships/image"/><Relationship Id="rId8" Target="../media/image83.png" Type="http://schemas.openxmlformats.org/officeDocument/2006/relationships/image"/><Relationship Id="rId9" Target="../media/image8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sv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82.svg" Type="http://schemas.openxmlformats.org/officeDocument/2006/relationships/image"/><Relationship Id="rId4" Target="../media/image83.png" Type="http://schemas.openxmlformats.org/officeDocument/2006/relationships/image"/><Relationship Id="rId5" Target="../media/image84.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1.svg" Type="http://schemas.openxmlformats.org/officeDocument/2006/relationships/image"/><Relationship Id="rId2" Target="../media/image95.png" Type="http://schemas.openxmlformats.org/officeDocument/2006/relationships/image"/><Relationship Id="rId3" Target="../media/image96.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97.png" Type="http://schemas.openxmlformats.org/officeDocument/2006/relationships/image"/><Relationship Id="rId7" Target="../media/image98.png" Type="http://schemas.openxmlformats.org/officeDocument/2006/relationships/image"/><Relationship Id="rId8" Target="../media/image99.svg" Type="http://schemas.openxmlformats.org/officeDocument/2006/relationships/image"/><Relationship Id="rId9" Target="../media/image100.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10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03.png" Type="http://schemas.openxmlformats.org/officeDocument/2006/relationships/image"/><Relationship Id="rId5" Target="../media/image104.png" Type="http://schemas.openxmlformats.org/officeDocument/2006/relationships/image"/><Relationship Id="rId6" Target="../media/image105.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112.png" Type="http://schemas.openxmlformats.org/officeDocument/2006/relationships/image"/><Relationship Id="rId9" Target="../media/image113.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4.png" Type="http://schemas.openxmlformats.org/officeDocument/2006/relationships/image"/><Relationship Id="rId3" Target="../media/image115.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6.png" Type="http://schemas.openxmlformats.org/officeDocument/2006/relationships/image"/><Relationship Id="rId3" Target="../media/image117.svg" Type="http://schemas.openxmlformats.org/officeDocument/2006/relationships/image"/><Relationship Id="rId4" Target="https://drive.google.com/file/d/1eV-bzWazQz5fqeqoDLeLO_lqqYthz80w/view?usp=sharing" TargetMode="External" Type="http://schemas.openxmlformats.org/officeDocument/2006/relationships/hyperlink"/><Relationship Id="rId5" Target="../media/image118.png" Type="http://schemas.openxmlformats.org/officeDocument/2006/relationships/image"/><Relationship Id="rId6" Target="../media/image119.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292050" y="-3746155"/>
            <a:ext cx="11754264" cy="850714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636564" y="5376649"/>
            <a:ext cx="11754264" cy="8507148"/>
          </a:xfrm>
          <a:prstGeom prst="rect">
            <a:avLst/>
          </a:prstGeom>
        </p:spPr>
      </p:pic>
      <p:sp>
        <p:nvSpPr>
          <p:cNvPr name="TextBox 4" id="4"/>
          <p:cNvSpPr txBox="true"/>
          <p:nvPr/>
        </p:nvSpPr>
        <p:spPr>
          <a:xfrm rot="0">
            <a:off x="2916399" y="3663804"/>
            <a:ext cx="12455203" cy="3162300"/>
          </a:xfrm>
          <a:prstGeom prst="rect">
            <a:avLst/>
          </a:prstGeom>
        </p:spPr>
        <p:txBody>
          <a:bodyPr anchor="t" rtlCol="false" tIns="0" lIns="0" bIns="0" rIns="0">
            <a:spAutoFit/>
          </a:bodyPr>
          <a:lstStyle/>
          <a:p>
            <a:pPr algn="ctr">
              <a:lnSpc>
                <a:spcPts val="12000"/>
              </a:lnSpc>
            </a:pPr>
            <a:r>
              <a:rPr lang="en-US" sz="12000">
                <a:solidFill>
                  <a:srgbClr val="000000"/>
                </a:solidFill>
                <a:latin typeface="Bobby Jones"/>
              </a:rPr>
              <a:t>diskusi kelompok mpkt pekan 2</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083711" y="6809706"/>
            <a:ext cx="5823003" cy="5641034"/>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4045546" y="-2313098"/>
            <a:ext cx="5823003" cy="5641034"/>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37933" y="4963549"/>
            <a:ext cx="1232673" cy="1862555"/>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513121">
            <a:off x="1196826" y="160829"/>
            <a:ext cx="1916098" cy="2863733"/>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044936">
            <a:off x="10829716" y="517152"/>
            <a:ext cx="2325320" cy="2488183"/>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5499631" y="3296289"/>
            <a:ext cx="1943787" cy="2121196"/>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266312">
            <a:off x="16545031" y="7039954"/>
            <a:ext cx="641773" cy="2434312"/>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421691" y="8165595"/>
            <a:ext cx="1973331" cy="1768822"/>
          </a:xfrm>
          <a:prstGeom prst="rect">
            <a:avLst/>
          </a:prstGeom>
        </p:spPr>
      </p:pic>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6883819" y="679727"/>
            <a:ext cx="2260181" cy="2327902"/>
          </a:xfrm>
          <a:prstGeom prst="rect">
            <a:avLst/>
          </a:prstGeom>
        </p:spPr>
      </p:pic>
      <p:grpSp>
        <p:nvGrpSpPr>
          <p:cNvPr name="Group 14" id="14"/>
          <p:cNvGrpSpPr>
            <a:grpSpLocks noChangeAspect="true"/>
          </p:cNvGrpSpPr>
          <p:nvPr/>
        </p:nvGrpSpPr>
        <p:grpSpPr>
          <a:xfrm rot="-6466375">
            <a:off x="5967130" y="7478604"/>
            <a:ext cx="990169" cy="1557013"/>
            <a:chOff x="0" y="0"/>
            <a:chExt cx="1042670" cy="1639570"/>
          </a:xfrm>
        </p:grpSpPr>
        <p:sp>
          <p:nvSpPr>
            <p:cNvPr name="Freeform 15" id="15"/>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ACDCFD"/>
            </a:solidFill>
          </p:spPr>
        </p:sp>
        <p:sp>
          <p:nvSpPr>
            <p:cNvPr name="Freeform 16" id="16"/>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41313"/>
            </a:solidFill>
          </p:spPr>
        </p:sp>
      </p:grpSp>
      <p:pic>
        <p:nvPicPr>
          <p:cNvPr name="Picture 17" id="17"/>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10674700">
            <a:off x="9589421" y="7396412"/>
            <a:ext cx="2260181" cy="2327902"/>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ABDC2"/>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84843" y="2945055"/>
            <a:ext cx="6586507" cy="5878048"/>
            <a:chOff x="0" y="0"/>
            <a:chExt cx="2115254" cy="1887733"/>
          </a:xfrm>
        </p:grpSpPr>
        <p:sp>
          <p:nvSpPr>
            <p:cNvPr name="Freeform 6" id="6"/>
            <p:cNvSpPr/>
            <p:nvPr/>
          </p:nvSpPr>
          <p:spPr>
            <a:xfrm>
              <a:off x="0" y="0"/>
              <a:ext cx="2115254" cy="1887733"/>
            </a:xfrm>
            <a:custGeom>
              <a:avLst/>
              <a:gdLst/>
              <a:ahLst/>
              <a:cxnLst/>
              <a:rect r="r" b="b" t="t" l="l"/>
              <a:pathLst>
                <a:path h="1887733" w="2115254">
                  <a:moveTo>
                    <a:pt x="0" y="0"/>
                  </a:moveTo>
                  <a:lnTo>
                    <a:pt x="2115254" y="0"/>
                  </a:lnTo>
                  <a:lnTo>
                    <a:pt x="2115254" y="1887733"/>
                  </a:lnTo>
                  <a:lnTo>
                    <a:pt x="0" y="1887733"/>
                  </a:lnTo>
                  <a:close/>
                </a:path>
              </a:pathLst>
            </a:custGeom>
            <a:solidFill>
              <a:srgbClr val="FFFFFF"/>
            </a:solidFill>
            <a:ln w="4762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067472" y="1342642"/>
            <a:ext cx="5812897" cy="1304306"/>
            <a:chOff x="0" y="0"/>
            <a:chExt cx="1530969" cy="343521"/>
          </a:xfrm>
        </p:grpSpPr>
        <p:sp>
          <p:nvSpPr>
            <p:cNvPr name="Freeform 9" id="9"/>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10" id="10"/>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361262" y="1342642"/>
            <a:ext cx="5877024" cy="1304306"/>
            <a:chOff x="0" y="0"/>
            <a:chExt cx="1547858" cy="343521"/>
          </a:xfrm>
        </p:grpSpPr>
        <p:sp>
          <p:nvSpPr>
            <p:cNvPr name="Freeform 12" id="12"/>
            <p:cNvSpPr/>
            <p:nvPr/>
          </p:nvSpPr>
          <p:spPr>
            <a:xfrm>
              <a:off x="0" y="0"/>
              <a:ext cx="1547858" cy="343521"/>
            </a:xfrm>
            <a:custGeom>
              <a:avLst/>
              <a:gdLst/>
              <a:ahLst/>
              <a:cxnLst/>
              <a:rect r="r" b="b" t="t" l="l"/>
              <a:pathLst>
                <a:path h="343521" w="1547858">
                  <a:moveTo>
                    <a:pt x="1344658" y="0"/>
                  </a:moveTo>
                  <a:lnTo>
                    <a:pt x="203200" y="0"/>
                  </a:lnTo>
                  <a:lnTo>
                    <a:pt x="0" y="171760"/>
                  </a:lnTo>
                  <a:lnTo>
                    <a:pt x="203200" y="343521"/>
                  </a:lnTo>
                  <a:lnTo>
                    <a:pt x="1344658" y="343521"/>
                  </a:lnTo>
                  <a:lnTo>
                    <a:pt x="1547858" y="171760"/>
                  </a:lnTo>
                  <a:lnTo>
                    <a:pt x="1344658" y="0"/>
                  </a:lnTo>
                  <a:close/>
                </a:path>
              </a:pathLst>
            </a:custGeom>
            <a:solidFill>
              <a:srgbClr val="FFFFFF"/>
            </a:solidFill>
            <a:ln w="66675">
              <a:solidFill>
                <a:srgbClr val="000000"/>
              </a:solidFill>
            </a:ln>
          </p:spPr>
        </p:sp>
        <p:sp>
          <p:nvSpPr>
            <p:cNvPr name="TextBox 13" id="13"/>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5029200" y="4912043"/>
            <a:ext cx="8229600" cy="462915"/>
          </a:xfrm>
          <a:prstGeom prst="rect">
            <a:avLst/>
          </a:prstGeom>
        </p:spPr>
      </p:pic>
      <p:sp>
        <p:nvSpPr>
          <p:cNvPr name="TextBox 15" id="15"/>
          <p:cNvSpPr txBox="true"/>
          <p:nvPr/>
        </p:nvSpPr>
        <p:spPr>
          <a:xfrm rot="0">
            <a:off x="2049714" y="1480446"/>
            <a:ext cx="5812897"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DEDUKTIF</a:t>
            </a:r>
          </a:p>
        </p:txBody>
      </p:sp>
      <p:sp>
        <p:nvSpPr>
          <p:cNvPr name="TextBox 16" id="16"/>
          <p:cNvSpPr txBox="true"/>
          <p:nvPr/>
        </p:nvSpPr>
        <p:spPr>
          <a:xfrm rot="0">
            <a:off x="1819598" y="2949449"/>
            <a:ext cx="6316996" cy="5873653"/>
          </a:xfrm>
          <a:prstGeom prst="rect">
            <a:avLst/>
          </a:prstGeom>
        </p:spPr>
        <p:txBody>
          <a:bodyPr anchor="t" rtlCol="false" tIns="0" lIns="0" bIns="0" rIns="0">
            <a:spAutoFit/>
          </a:bodyPr>
          <a:lstStyle/>
          <a:p>
            <a:pPr>
              <a:lnSpc>
                <a:spcPts val="3878"/>
              </a:lnSpc>
            </a:pPr>
            <a:r>
              <a:rPr lang="en-US" sz="3232">
                <a:solidFill>
                  <a:srgbClr val="000000"/>
                </a:solidFill>
                <a:latin typeface="Rugrats Sans"/>
              </a:rPr>
              <a:t>1. A</a:t>
            </a:r>
            <a:r>
              <a:rPr lang="en-US" sz="3232">
                <a:solidFill>
                  <a:srgbClr val="000000"/>
                </a:solidFill>
                <a:latin typeface="Rugrats Sans"/>
              </a:rPr>
              <a:t>nalitis</a:t>
            </a:r>
          </a:p>
          <a:p>
            <a:pPr>
              <a:lnSpc>
                <a:spcPts val="3878"/>
              </a:lnSpc>
            </a:pPr>
            <a:r>
              <a:rPr lang="en-US" sz="3232">
                <a:solidFill>
                  <a:srgbClr val="000000"/>
                </a:solidFill>
                <a:latin typeface="Rugrats Sans"/>
              </a:rPr>
              <a:t>  Berdasarkan premis-premis yang sudah ada</a:t>
            </a:r>
          </a:p>
          <a:p>
            <a:pPr>
              <a:lnSpc>
                <a:spcPts val="3878"/>
              </a:lnSpc>
            </a:pPr>
          </a:p>
          <a:p>
            <a:pPr>
              <a:lnSpc>
                <a:spcPts val="3878"/>
              </a:lnSpc>
            </a:pPr>
            <a:r>
              <a:rPr lang="en-US" sz="3232">
                <a:solidFill>
                  <a:srgbClr val="000000"/>
                </a:solidFill>
                <a:latin typeface="Rugrats Sans"/>
              </a:rPr>
              <a:t>2. T</a:t>
            </a:r>
            <a:r>
              <a:rPr lang="en-US" sz="3232">
                <a:solidFill>
                  <a:srgbClr val="000000"/>
                </a:solidFill>
                <a:latin typeface="Rugrats Sans"/>
              </a:rPr>
              <a:t>autologis</a:t>
            </a:r>
          </a:p>
          <a:p>
            <a:pPr>
              <a:lnSpc>
                <a:spcPts val="3878"/>
              </a:lnSpc>
            </a:pPr>
            <a:r>
              <a:rPr lang="en-US" sz="3232">
                <a:solidFill>
                  <a:srgbClr val="000000"/>
                </a:solidFill>
                <a:latin typeface="Rugrats Sans"/>
              </a:rPr>
              <a:t>    K</a:t>
            </a:r>
            <a:r>
              <a:rPr lang="en-US" sz="3232">
                <a:solidFill>
                  <a:srgbClr val="000000"/>
                </a:solidFill>
                <a:latin typeface="Rugrats Sans"/>
              </a:rPr>
              <a:t>esimpulan sudah terkandung dalam premis secara implisit</a:t>
            </a:r>
          </a:p>
          <a:p>
            <a:pPr>
              <a:lnSpc>
                <a:spcPts val="3878"/>
              </a:lnSpc>
            </a:pPr>
          </a:p>
          <a:p>
            <a:pPr>
              <a:lnSpc>
                <a:spcPts val="3878"/>
              </a:lnSpc>
            </a:pPr>
            <a:r>
              <a:rPr lang="en-US" sz="3232">
                <a:solidFill>
                  <a:srgbClr val="000000"/>
                </a:solidFill>
                <a:latin typeface="Rugrats Sans"/>
              </a:rPr>
              <a:t>3. A</a:t>
            </a:r>
            <a:r>
              <a:rPr lang="en-US" sz="3232">
                <a:solidFill>
                  <a:srgbClr val="000000"/>
                </a:solidFill>
                <a:latin typeface="Rugrats Sans"/>
              </a:rPr>
              <a:t> priori</a:t>
            </a:r>
          </a:p>
          <a:p>
            <a:pPr>
              <a:lnSpc>
                <a:spcPts val="3878"/>
              </a:lnSpc>
            </a:pPr>
            <a:r>
              <a:rPr lang="en-US" sz="3232">
                <a:solidFill>
                  <a:srgbClr val="000000"/>
                </a:solidFill>
                <a:latin typeface="Rugrats Sans"/>
              </a:rPr>
              <a:t>    Tidak bersandar pada observasi empiris</a:t>
            </a:r>
          </a:p>
          <a:p>
            <a:pPr>
              <a:lnSpc>
                <a:spcPts val="3878"/>
              </a:lnSpc>
            </a:pPr>
          </a:p>
        </p:txBody>
      </p:sp>
      <p:sp>
        <p:nvSpPr>
          <p:cNvPr name="TextBox 17" id="17"/>
          <p:cNvSpPr txBox="true"/>
          <p:nvPr/>
        </p:nvSpPr>
        <p:spPr>
          <a:xfrm rot="0">
            <a:off x="10379020" y="1480446"/>
            <a:ext cx="5841508"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INDUKTIF</a:t>
            </a:r>
          </a:p>
        </p:txBody>
      </p:sp>
      <p:grpSp>
        <p:nvGrpSpPr>
          <p:cNvPr name="Group 18" id="18"/>
          <p:cNvGrpSpPr/>
          <p:nvPr/>
        </p:nvGrpSpPr>
        <p:grpSpPr>
          <a:xfrm rot="0">
            <a:off x="10156507" y="2945055"/>
            <a:ext cx="6586507" cy="5878048"/>
            <a:chOff x="0" y="0"/>
            <a:chExt cx="2115254" cy="1887733"/>
          </a:xfrm>
        </p:grpSpPr>
        <p:sp>
          <p:nvSpPr>
            <p:cNvPr name="Freeform 19" id="19"/>
            <p:cNvSpPr/>
            <p:nvPr/>
          </p:nvSpPr>
          <p:spPr>
            <a:xfrm>
              <a:off x="0" y="0"/>
              <a:ext cx="2115254" cy="1887733"/>
            </a:xfrm>
            <a:custGeom>
              <a:avLst/>
              <a:gdLst/>
              <a:ahLst/>
              <a:cxnLst/>
              <a:rect r="r" b="b" t="t" l="l"/>
              <a:pathLst>
                <a:path h="1887733" w="2115254">
                  <a:moveTo>
                    <a:pt x="0" y="0"/>
                  </a:moveTo>
                  <a:lnTo>
                    <a:pt x="2115254" y="0"/>
                  </a:lnTo>
                  <a:lnTo>
                    <a:pt x="2115254" y="1887733"/>
                  </a:lnTo>
                  <a:lnTo>
                    <a:pt x="0" y="1887733"/>
                  </a:lnTo>
                  <a:close/>
                </a:path>
              </a:pathLst>
            </a:custGeom>
            <a:solidFill>
              <a:srgbClr val="FFFFFF"/>
            </a:solidFill>
            <a:ln w="47625">
              <a:solidFill>
                <a:srgbClr val="000000"/>
              </a:solidFill>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1" id="21"/>
          <p:cNvGrpSpPr>
            <a:grpSpLocks noChangeAspect="true"/>
          </p:cNvGrpSpPr>
          <p:nvPr/>
        </p:nvGrpSpPr>
        <p:grpSpPr>
          <a:xfrm rot="-1584578">
            <a:off x="16262187" y="8072787"/>
            <a:ext cx="692144" cy="1088378"/>
            <a:chOff x="0" y="0"/>
            <a:chExt cx="1042670" cy="1639570"/>
          </a:xfrm>
        </p:grpSpPr>
        <p:sp>
          <p:nvSpPr>
            <p:cNvPr name="Freeform 22" id="22"/>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FA707B"/>
            </a:solidFill>
          </p:spPr>
        </p:sp>
        <p:sp>
          <p:nvSpPr>
            <p:cNvPr name="Freeform 23" id="23"/>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41313"/>
            </a:solidFill>
          </p:spPr>
        </p:sp>
      </p:grpSp>
      <p:sp>
        <p:nvSpPr>
          <p:cNvPr name="TextBox 24" id="24"/>
          <p:cNvSpPr txBox="true"/>
          <p:nvPr/>
        </p:nvSpPr>
        <p:spPr>
          <a:xfrm rot="0">
            <a:off x="10291263" y="2949449"/>
            <a:ext cx="6316996" cy="5873653"/>
          </a:xfrm>
          <a:prstGeom prst="rect">
            <a:avLst/>
          </a:prstGeom>
        </p:spPr>
        <p:txBody>
          <a:bodyPr anchor="t" rtlCol="false" tIns="0" lIns="0" bIns="0" rIns="0">
            <a:spAutoFit/>
          </a:bodyPr>
          <a:lstStyle/>
          <a:p>
            <a:pPr>
              <a:lnSpc>
                <a:spcPts val="3878"/>
              </a:lnSpc>
            </a:pPr>
            <a:r>
              <a:rPr lang="en-US" sz="3232">
                <a:solidFill>
                  <a:srgbClr val="000000"/>
                </a:solidFill>
                <a:latin typeface="Rugrats Sans"/>
              </a:rPr>
              <a:t>1. Sinte</a:t>
            </a:r>
            <a:r>
              <a:rPr lang="en-US" sz="3232">
                <a:solidFill>
                  <a:srgbClr val="000000"/>
                </a:solidFill>
                <a:latin typeface="Rugrats Sans"/>
              </a:rPr>
              <a:t>tis </a:t>
            </a:r>
          </a:p>
          <a:p>
            <a:pPr>
              <a:lnSpc>
                <a:spcPts val="3878"/>
              </a:lnSpc>
            </a:pPr>
            <a:r>
              <a:rPr lang="en-US" sz="3232">
                <a:solidFill>
                  <a:srgbClr val="000000"/>
                </a:solidFill>
                <a:latin typeface="Rugrats Sans"/>
              </a:rPr>
              <a:t>   Berdasarkan penggabungan kasus yang dianggap sama</a:t>
            </a:r>
          </a:p>
          <a:p>
            <a:pPr>
              <a:lnSpc>
                <a:spcPts val="3878"/>
              </a:lnSpc>
            </a:pPr>
          </a:p>
          <a:p>
            <a:pPr>
              <a:lnSpc>
                <a:spcPts val="3878"/>
              </a:lnSpc>
            </a:pPr>
            <a:r>
              <a:rPr lang="en-US" sz="3232">
                <a:solidFill>
                  <a:srgbClr val="000000"/>
                </a:solidFill>
                <a:latin typeface="Rugrats Sans"/>
              </a:rPr>
              <a:t>2. General</a:t>
            </a:r>
          </a:p>
          <a:p>
            <a:pPr>
              <a:lnSpc>
                <a:spcPts val="3878"/>
              </a:lnSpc>
            </a:pPr>
            <a:r>
              <a:rPr lang="en-US" sz="3232">
                <a:solidFill>
                  <a:srgbClr val="000000"/>
                </a:solidFill>
                <a:latin typeface="Rugrats Sans"/>
              </a:rPr>
              <a:t>    K</a:t>
            </a:r>
            <a:r>
              <a:rPr lang="en-US" sz="3232">
                <a:solidFill>
                  <a:srgbClr val="000000"/>
                </a:solidFill>
                <a:latin typeface="Rugrats Sans"/>
              </a:rPr>
              <a:t>esimpulan meliputi kasus yang lebih umum daripada yang diamati</a:t>
            </a:r>
          </a:p>
          <a:p>
            <a:pPr>
              <a:lnSpc>
                <a:spcPts val="3878"/>
              </a:lnSpc>
            </a:pPr>
          </a:p>
          <a:p>
            <a:pPr>
              <a:lnSpc>
                <a:spcPts val="3878"/>
              </a:lnSpc>
            </a:pPr>
            <a:r>
              <a:rPr lang="en-US" sz="3232">
                <a:solidFill>
                  <a:srgbClr val="000000"/>
                </a:solidFill>
                <a:latin typeface="Rugrats Sans"/>
              </a:rPr>
              <a:t>3. A</a:t>
            </a:r>
            <a:r>
              <a:rPr lang="en-US" sz="3232">
                <a:solidFill>
                  <a:srgbClr val="000000"/>
                </a:solidFill>
                <a:latin typeface="Rugrats Sans"/>
              </a:rPr>
              <a:t> posteriori</a:t>
            </a:r>
          </a:p>
          <a:p>
            <a:pPr>
              <a:lnSpc>
                <a:spcPts val="3878"/>
              </a:lnSpc>
            </a:pPr>
            <a:r>
              <a:rPr lang="en-US" sz="3232">
                <a:solidFill>
                  <a:srgbClr val="000000"/>
                </a:solidFill>
                <a:latin typeface="Rugrats Sans"/>
              </a:rPr>
              <a:t>    Bersandar pada kasus hasil observasi empiris</a:t>
            </a:r>
          </a:p>
          <a:p>
            <a:pPr>
              <a:lnSpc>
                <a:spcPts val="387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sp>
        <p:nvSpPr>
          <p:cNvPr name="TextBox 2" id="2"/>
          <p:cNvSpPr txBox="true"/>
          <p:nvPr/>
        </p:nvSpPr>
        <p:spPr>
          <a:xfrm rot="0">
            <a:off x="2613029" y="7975140"/>
            <a:ext cx="4444169" cy="609600"/>
          </a:xfrm>
          <a:prstGeom prst="rect">
            <a:avLst/>
          </a:prstGeom>
        </p:spPr>
        <p:txBody>
          <a:bodyPr anchor="t" rtlCol="false" tIns="0" lIns="0" bIns="0" rIns="0">
            <a:spAutoFit/>
          </a:bodyPr>
          <a:lstStyle/>
          <a:p>
            <a:pPr algn="ctr" marL="0" indent="0" lvl="0">
              <a:lnSpc>
                <a:spcPts val="4079"/>
              </a:lnSpc>
            </a:pPr>
            <a:r>
              <a:rPr lang="en-US" sz="3399">
                <a:solidFill>
                  <a:srgbClr val="000000"/>
                </a:solidFill>
                <a:latin typeface="Rugrats Sans"/>
              </a:rPr>
              <a:t>Proses Penalaran</a:t>
            </a:r>
          </a:p>
        </p:txBody>
      </p:sp>
      <p:grpSp>
        <p:nvGrpSpPr>
          <p:cNvPr name="Group 3" id="3"/>
          <p:cNvGrpSpPr/>
          <p:nvPr/>
        </p:nvGrpSpPr>
        <p:grpSpPr>
          <a:xfrm rot="0">
            <a:off x="6237551" y="376547"/>
            <a:ext cx="5812897" cy="1304306"/>
            <a:chOff x="0" y="0"/>
            <a:chExt cx="1530969" cy="343521"/>
          </a:xfrm>
        </p:grpSpPr>
        <p:sp>
          <p:nvSpPr>
            <p:cNvPr name="Freeform 4" id="4"/>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5" id="5"/>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237551" y="514350"/>
            <a:ext cx="5812897"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jenis logika</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5400000">
            <a:off x="16338855" y="8449440"/>
            <a:ext cx="1347120" cy="1617721"/>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10800000">
            <a:off x="303211" y="376547"/>
            <a:ext cx="1450977" cy="1742440"/>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6442372" y="200756"/>
            <a:ext cx="1378903" cy="1655888"/>
          </a:xfrm>
          <a:prstGeom prst="rect">
            <a:avLst/>
          </a:prstGeom>
        </p:spPr>
      </p:pic>
      <p:grpSp>
        <p:nvGrpSpPr>
          <p:cNvPr name="Group 10" id="10"/>
          <p:cNvGrpSpPr/>
          <p:nvPr/>
        </p:nvGrpSpPr>
        <p:grpSpPr>
          <a:xfrm rot="0">
            <a:off x="2942300" y="4079285"/>
            <a:ext cx="3785627" cy="3785627"/>
            <a:chOff x="0" y="0"/>
            <a:chExt cx="5047503" cy="5047503"/>
          </a:xfrm>
        </p:grpSpPr>
        <p:grpSp>
          <p:nvGrpSpPr>
            <p:cNvPr name="Group 11" id="11"/>
            <p:cNvGrpSpPr/>
            <p:nvPr/>
          </p:nvGrpSpPr>
          <p:grpSpPr>
            <a:xfrm rot="0">
              <a:off x="0" y="0"/>
              <a:ext cx="5047503" cy="5047503"/>
              <a:chOff x="0" y="0"/>
              <a:chExt cx="812800" cy="812800"/>
            </a:xfrm>
          </p:grpSpPr>
          <p:sp>
            <p:nvSpPr>
              <p:cNvPr name="Freeform 12" id="12"/>
              <p:cNvSpPr/>
              <p:nvPr/>
            </p:nvSpPr>
            <p:spPr>
              <a:xfrm>
                <a:off x="0" y="0"/>
                <a:ext cx="812800" cy="812800"/>
              </a:xfrm>
              <a:custGeom>
                <a:avLst/>
                <a:gdLst/>
                <a:ahLst/>
                <a:cxnLst/>
                <a:rect r="r" b="b" t="t" l="l"/>
                <a:pathLst>
                  <a:path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3FB0FD"/>
              </a:solidFill>
              <a:ln w="66675">
                <a:solidFill>
                  <a:srgbClr val="000000"/>
                </a:solidFill>
              </a:ln>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104992">
              <a:off x="1057468" y="813857"/>
              <a:ext cx="2932566" cy="3137960"/>
            </a:xfrm>
            <a:prstGeom prst="rect">
              <a:avLst/>
            </a:prstGeom>
          </p:spPr>
        </p:pic>
      </p:grpSp>
      <p:grpSp>
        <p:nvGrpSpPr>
          <p:cNvPr name="Group 15" id="15"/>
          <p:cNvGrpSpPr/>
          <p:nvPr/>
        </p:nvGrpSpPr>
        <p:grpSpPr>
          <a:xfrm rot="0">
            <a:off x="11905219" y="4243880"/>
            <a:ext cx="3456438" cy="3456438"/>
            <a:chOff x="0" y="0"/>
            <a:chExt cx="4608584" cy="4608584"/>
          </a:xfrm>
        </p:grpSpPr>
        <p:grpSp>
          <p:nvGrpSpPr>
            <p:cNvPr name="Group 16" id="16"/>
            <p:cNvGrpSpPr/>
            <p:nvPr/>
          </p:nvGrpSpPr>
          <p:grpSpPr>
            <a:xfrm rot="0">
              <a:off x="0" y="0"/>
              <a:ext cx="4608584" cy="4608584"/>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FB0FD"/>
              </a:solidFill>
              <a:ln w="66675">
                <a:solidFill>
                  <a:srgbClr val="000000"/>
                </a:solidFill>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39391" y="951799"/>
              <a:ext cx="2729802" cy="2704985"/>
            </a:xfrm>
            <a:prstGeom prst="rect">
              <a:avLst/>
            </a:prstGeom>
          </p:spPr>
        </p:pic>
      </p:grpSp>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10800000">
            <a:off x="303211" y="8430356"/>
            <a:ext cx="1378903" cy="1655888"/>
          </a:xfrm>
          <a:prstGeom prst="rect">
            <a:avLst/>
          </a:prstGeom>
        </p:spPr>
      </p:pic>
      <p:sp>
        <p:nvSpPr>
          <p:cNvPr name="TextBox 21" id="21"/>
          <p:cNvSpPr txBox="true"/>
          <p:nvPr/>
        </p:nvSpPr>
        <p:spPr>
          <a:xfrm rot="0">
            <a:off x="10007577" y="7975140"/>
            <a:ext cx="7251723" cy="609600"/>
          </a:xfrm>
          <a:prstGeom prst="rect">
            <a:avLst/>
          </a:prstGeom>
        </p:spPr>
        <p:txBody>
          <a:bodyPr anchor="t" rtlCol="false" tIns="0" lIns="0" bIns="0" rIns="0">
            <a:spAutoFit/>
          </a:bodyPr>
          <a:lstStyle/>
          <a:p>
            <a:pPr algn="ctr" marL="0" indent="0" lvl="0">
              <a:lnSpc>
                <a:spcPts val="4079"/>
              </a:lnSpc>
            </a:pPr>
            <a:r>
              <a:rPr lang="en-US" sz="3399">
                <a:solidFill>
                  <a:srgbClr val="000000"/>
                </a:solidFill>
                <a:latin typeface="Rugrats Sans"/>
              </a:rPr>
              <a:t>Kesesuaian Premis dengan Fakta</a:t>
            </a:r>
          </a:p>
        </p:txBody>
      </p:sp>
      <p:grpSp>
        <p:nvGrpSpPr>
          <p:cNvPr name="Group 22" id="22"/>
          <p:cNvGrpSpPr/>
          <p:nvPr/>
        </p:nvGrpSpPr>
        <p:grpSpPr>
          <a:xfrm rot="0">
            <a:off x="2449805" y="2698846"/>
            <a:ext cx="4770617" cy="1170889"/>
            <a:chOff x="0" y="0"/>
            <a:chExt cx="6360822" cy="1561185"/>
          </a:xfrm>
        </p:grpSpPr>
        <p:grpSp>
          <p:nvGrpSpPr>
            <p:cNvPr name="Group 23" id="23"/>
            <p:cNvGrpSpPr/>
            <p:nvPr/>
          </p:nvGrpSpPr>
          <p:grpSpPr>
            <a:xfrm rot="0">
              <a:off x="0" y="0"/>
              <a:ext cx="6360822" cy="1561185"/>
              <a:chOff x="0" y="0"/>
              <a:chExt cx="1256459" cy="308382"/>
            </a:xfrm>
          </p:grpSpPr>
          <p:sp>
            <p:nvSpPr>
              <p:cNvPr name="Freeform 24" id="24"/>
              <p:cNvSpPr/>
              <p:nvPr/>
            </p:nvSpPr>
            <p:spPr>
              <a:xfrm>
                <a:off x="0" y="0"/>
                <a:ext cx="1256459" cy="308382"/>
              </a:xfrm>
              <a:custGeom>
                <a:avLst/>
                <a:gdLst/>
                <a:ahLst/>
                <a:cxnLst/>
                <a:rect r="r" b="b" t="t" l="l"/>
                <a:pathLst>
                  <a:path h="308382" w="1256459">
                    <a:moveTo>
                      <a:pt x="0" y="0"/>
                    </a:moveTo>
                    <a:lnTo>
                      <a:pt x="1256459" y="0"/>
                    </a:lnTo>
                    <a:lnTo>
                      <a:pt x="1256459" y="308382"/>
                    </a:lnTo>
                    <a:lnTo>
                      <a:pt x="0" y="308382"/>
                    </a:lnTo>
                    <a:close/>
                  </a:path>
                </a:pathLst>
              </a:custGeom>
              <a:solidFill>
                <a:srgbClr val="3FB0FD"/>
              </a:solidFill>
              <a:ln w="66675">
                <a:solidFill>
                  <a:srgbClr val="000000"/>
                </a:solidFill>
              </a:ln>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767414" y="101142"/>
              <a:ext cx="4825994" cy="13398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formal</a:t>
              </a:r>
            </a:p>
          </p:txBody>
        </p:sp>
      </p:grpSp>
      <p:grpSp>
        <p:nvGrpSpPr>
          <p:cNvPr name="Group 27" id="27"/>
          <p:cNvGrpSpPr/>
          <p:nvPr/>
        </p:nvGrpSpPr>
        <p:grpSpPr>
          <a:xfrm rot="0">
            <a:off x="11248130" y="2698846"/>
            <a:ext cx="4770617" cy="1170889"/>
            <a:chOff x="0" y="0"/>
            <a:chExt cx="6360822" cy="1561185"/>
          </a:xfrm>
        </p:grpSpPr>
        <p:grpSp>
          <p:nvGrpSpPr>
            <p:cNvPr name="Group 28" id="28"/>
            <p:cNvGrpSpPr/>
            <p:nvPr/>
          </p:nvGrpSpPr>
          <p:grpSpPr>
            <a:xfrm rot="0">
              <a:off x="0" y="0"/>
              <a:ext cx="6360822" cy="1561185"/>
              <a:chOff x="0" y="0"/>
              <a:chExt cx="1256459" cy="308382"/>
            </a:xfrm>
          </p:grpSpPr>
          <p:sp>
            <p:nvSpPr>
              <p:cNvPr name="Freeform 29" id="29"/>
              <p:cNvSpPr/>
              <p:nvPr/>
            </p:nvSpPr>
            <p:spPr>
              <a:xfrm>
                <a:off x="0" y="0"/>
                <a:ext cx="1256459" cy="308382"/>
              </a:xfrm>
              <a:custGeom>
                <a:avLst/>
                <a:gdLst/>
                <a:ahLst/>
                <a:cxnLst/>
                <a:rect r="r" b="b" t="t" l="l"/>
                <a:pathLst>
                  <a:path h="308382" w="1256459">
                    <a:moveTo>
                      <a:pt x="0" y="0"/>
                    </a:moveTo>
                    <a:lnTo>
                      <a:pt x="1256459" y="0"/>
                    </a:lnTo>
                    <a:lnTo>
                      <a:pt x="1256459" y="308382"/>
                    </a:lnTo>
                    <a:lnTo>
                      <a:pt x="0" y="308382"/>
                    </a:lnTo>
                    <a:close/>
                  </a:path>
                </a:pathLst>
              </a:custGeom>
              <a:solidFill>
                <a:srgbClr val="3FB0FD"/>
              </a:solidFill>
              <a:ln w="66675">
                <a:solidFill>
                  <a:srgbClr val="000000"/>
                </a:solidFill>
              </a:ln>
            </p:spPr>
          </p:sp>
          <p:sp>
            <p:nvSpPr>
              <p:cNvPr name="TextBox 30" id="3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767414" y="101142"/>
              <a:ext cx="4825994" cy="13398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Material</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8790760" y="1022499"/>
            <a:ext cx="8082810" cy="1341834"/>
            <a:chOff x="0" y="0"/>
            <a:chExt cx="777290" cy="129039"/>
          </a:xfrm>
        </p:grpSpPr>
        <p:sp>
          <p:nvSpPr>
            <p:cNvPr name="Freeform 3" id="3"/>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90760" y="2745991"/>
            <a:ext cx="8082810" cy="1341834"/>
            <a:chOff x="0" y="0"/>
            <a:chExt cx="777290" cy="129039"/>
          </a:xfrm>
        </p:grpSpPr>
        <p:sp>
          <p:nvSpPr>
            <p:cNvPr name="Freeform 6" id="6"/>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51442">
            <a:off x="16484550" y="8336652"/>
            <a:ext cx="2049228" cy="2122553"/>
          </a:xfrm>
          <a:prstGeom prst="rect">
            <a:avLst/>
          </a:prstGeom>
        </p:spPr>
      </p:pic>
      <p:grpSp>
        <p:nvGrpSpPr>
          <p:cNvPr name="Group 9" id="9"/>
          <p:cNvGrpSpPr/>
          <p:nvPr/>
        </p:nvGrpSpPr>
        <p:grpSpPr>
          <a:xfrm rot="0">
            <a:off x="8790760" y="7916466"/>
            <a:ext cx="8089308" cy="1341834"/>
            <a:chOff x="0" y="0"/>
            <a:chExt cx="777915" cy="129039"/>
          </a:xfrm>
        </p:grpSpPr>
        <p:sp>
          <p:nvSpPr>
            <p:cNvPr name="Freeform 10" id="10"/>
            <p:cNvSpPr/>
            <p:nvPr/>
          </p:nvSpPr>
          <p:spPr>
            <a:xfrm>
              <a:off x="0" y="0"/>
              <a:ext cx="777915" cy="129039"/>
            </a:xfrm>
            <a:custGeom>
              <a:avLst/>
              <a:gdLst/>
              <a:ahLst/>
              <a:cxnLst/>
              <a:rect r="r" b="b" t="t" l="l"/>
              <a:pathLst>
                <a:path h="129039" w="777915">
                  <a:moveTo>
                    <a:pt x="0" y="0"/>
                  </a:moveTo>
                  <a:lnTo>
                    <a:pt x="777915" y="0"/>
                  </a:lnTo>
                  <a:lnTo>
                    <a:pt x="777915" y="129039"/>
                  </a:lnTo>
                  <a:lnTo>
                    <a:pt x="0" y="129039"/>
                  </a:lnTo>
                  <a:close/>
                </a:path>
              </a:pathLst>
            </a:custGeom>
            <a:solidFill>
              <a:srgbClr val="ACDCFD"/>
            </a:solidFill>
            <a:ln w="66675">
              <a:solidFill>
                <a:srgbClr val="000000"/>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90760" y="6192974"/>
            <a:ext cx="8082810" cy="1341834"/>
            <a:chOff x="0" y="0"/>
            <a:chExt cx="777290" cy="129039"/>
          </a:xfrm>
        </p:grpSpPr>
        <p:sp>
          <p:nvSpPr>
            <p:cNvPr name="Freeform 13" id="13"/>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790760" y="4469483"/>
            <a:ext cx="8089308" cy="1341834"/>
            <a:chOff x="0" y="0"/>
            <a:chExt cx="777915" cy="129039"/>
          </a:xfrm>
        </p:grpSpPr>
        <p:sp>
          <p:nvSpPr>
            <p:cNvPr name="Freeform 16" id="16"/>
            <p:cNvSpPr/>
            <p:nvPr/>
          </p:nvSpPr>
          <p:spPr>
            <a:xfrm>
              <a:off x="0" y="0"/>
              <a:ext cx="777915" cy="129039"/>
            </a:xfrm>
            <a:custGeom>
              <a:avLst/>
              <a:gdLst/>
              <a:ahLst/>
              <a:cxnLst/>
              <a:rect r="r" b="b" t="t" l="l"/>
              <a:pathLst>
                <a:path h="129039" w="777915">
                  <a:moveTo>
                    <a:pt x="0" y="0"/>
                  </a:moveTo>
                  <a:lnTo>
                    <a:pt x="777915" y="0"/>
                  </a:lnTo>
                  <a:lnTo>
                    <a:pt x="777915" y="129039"/>
                  </a:lnTo>
                  <a:lnTo>
                    <a:pt x="0" y="129039"/>
                  </a:lnTo>
                  <a:close/>
                </a:path>
              </a:pathLst>
            </a:custGeom>
            <a:solidFill>
              <a:srgbClr val="ACDCFD"/>
            </a:solidFill>
            <a:ln w="66675">
              <a:solidFill>
                <a:srgbClr val="000000"/>
              </a:solidFill>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8965641" y="1200529"/>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"Manusia"</a:t>
            </a:r>
          </a:p>
        </p:txBody>
      </p:sp>
      <p:sp>
        <p:nvSpPr>
          <p:cNvPr name="TextBox 19" id="19"/>
          <p:cNvSpPr txBox="true"/>
          <p:nvPr/>
        </p:nvSpPr>
        <p:spPr>
          <a:xfrm rot="0">
            <a:off x="8972139" y="2919320"/>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"Gajah"</a:t>
            </a:r>
          </a:p>
        </p:txBody>
      </p:sp>
      <p:sp>
        <p:nvSpPr>
          <p:cNvPr name="TextBox 20" id="20"/>
          <p:cNvSpPr txBox="true"/>
          <p:nvPr/>
        </p:nvSpPr>
        <p:spPr>
          <a:xfrm rot="0">
            <a:off x="8965641" y="4644412"/>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"Mahasiswa"</a:t>
            </a:r>
          </a:p>
        </p:txBody>
      </p:sp>
      <p:sp>
        <p:nvSpPr>
          <p:cNvPr name="TextBox 21" id="21"/>
          <p:cNvSpPr txBox="true"/>
          <p:nvPr/>
        </p:nvSpPr>
        <p:spPr>
          <a:xfrm rot="0">
            <a:off x="8965641" y="6375704"/>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"Meja makan"</a:t>
            </a:r>
          </a:p>
        </p:txBody>
      </p:sp>
      <p:sp>
        <p:nvSpPr>
          <p:cNvPr name="TextBox 22" id="22"/>
          <p:cNvSpPr txBox="true"/>
          <p:nvPr/>
        </p:nvSpPr>
        <p:spPr>
          <a:xfrm rot="0">
            <a:off x="8965641" y="8089671"/>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"Tempat pensil"</a:t>
            </a:r>
          </a:p>
        </p:txBody>
      </p:sp>
      <p:sp>
        <p:nvSpPr>
          <p:cNvPr name="TextBox 23" id="23"/>
          <p:cNvSpPr txBox="true"/>
          <p:nvPr/>
        </p:nvSpPr>
        <p:spPr>
          <a:xfrm rot="0">
            <a:off x="1028700" y="3336696"/>
            <a:ext cx="7325322" cy="5038725"/>
          </a:xfrm>
          <a:prstGeom prst="rect">
            <a:avLst/>
          </a:prstGeom>
        </p:spPr>
        <p:txBody>
          <a:bodyPr anchor="t" rtlCol="false" tIns="0" lIns="0" bIns="0" rIns="0">
            <a:spAutoFit/>
          </a:bodyPr>
          <a:lstStyle/>
          <a:p>
            <a:pPr algn="just">
              <a:lnSpc>
                <a:spcPts val="3959"/>
              </a:lnSpc>
            </a:pPr>
            <a:r>
              <a:rPr lang="en-US" sz="3299">
                <a:solidFill>
                  <a:srgbClr val="000000"/>
                </a:solidFill>
                <a:latin typeface="Rugrats Sans"/>
              </a:rPr>
              <a:t>Dalam berlogika, manusia harus mengerti dan dapat mengungkapkan sebuah konsep, manusia menggunakan term untuk menyampaikan dan mengungkapkan sebuah konsep. Term merupakan kata yang mengungkapkan suatu konsep dalam logika, term digunakan untuk mendeskripsikan logika yang telah dipikirkan manusia.</a:t>
            </a:r>
          </a:p>
          <a:p>
            <a:pPr algn="just" marL="0" indent="0" lvl="0">
              <a:lnSpc>
                <a:spcPts val="3959"/>
              </a:lnSpc>
            </a:pP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798245">
            <a:off x="-225330" y="-455757"/>
            <a:ext cx="3193479" cy="3307746"/>
          </a:xfrm>
          <a:prstGeom prst="rect">
            <a:avLst/>
          </a:prstGeom>
        </p:spPr>
      </p:pic>
      <p:grpSp>
        <p:nvGrpSpPr>
          <p:cNvPr name="Group 25" id="25"/>
          <p:cNvGrpSpPr/>
          <p:nvPr/>
        </p:nvGrpSpPr>
        <p:grpSpPr>
          <a:xfrm rot="0">
            <a:off x="1793862" y="1574358"/>
            <a:ext cx="5812897" cy="1304306"/>
            <a:chOff x="0" y="0"/>
            <a:chExt cx="1530969" cy="343521"/>
          </a:xfrm>
        </p:grpSpPr>
        <p:sp>
          <p:nvSpPr>
            <p:cNvPr name="Freeform 26" id="26"/>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27" id="2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792633" y="1839161"/>
            <a:ext cx="5814126"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term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351279" y="4246350"/>
            <a:ext cx="4770617" cy="2223721"/>
            <a:chOff x="0" y="0"/>
            <a:chExt cx="1256459" cy="585671"/>
          </a:xfrm>
        </p:grpSpPr>
        <p:sp>
          <p:nvSpPr>
            <p:cNvPr name="Freeform 3" id="3"/>
            <p:cNvSpPr/>
            <p:nvPr/>
          </p:nvSpPr>
          <p:spPr>
            <a:xfrm>
              <a:off x="0" y="0"/>
              <a:ext cx="1256459" cy="585671"/>
            </a:xfrm>
            <a:custGeom>
              <a:avLst/>
              <a:gdLst/>
              <a:ahLst/>
              <a:cxnLst/>
              <a:rect r="r" b="b" t="t" l="l"/>
              <a:pathLst>
                <a:path h="585671" w="1256459">
                  <a:moveTo>
                    <a:pt x="0" y="0"/>
                  </a:moveTo>
                  <a:lnTo>
                    <a:pt x="1256459" y="0"/>
                  </a:lnTo>
                  <a:lnTo>
                    <a:pt x="1256459" y="585671"/>
                  </a:lnTo>
                  <a:lnTo>
                    <a:pt x="0" y="585671"/>
                  </a:lnTo>
                  <a:close/>
                </a:path>
              </a:pathLst>
            </a:custGeom>
            <a:solidFill>
              <a:srgbClr val="3FB0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69765"/>
          <a:stretch>
            <a:fillRect/>
          </a:stretch>
        </p:blipFill>
        <p:spPr>
          <a:xfrm flipH="false" flipV="false" rot="0">
            <a:off x="2232412" y="4270608"/>
            <a:ext cx="3008352" cy="2198339"/>
          </a:xfrm>
          <a:prstGeom prst="rect">
            <a:avLst/>
          </a:prstGeom>
        </p:spPr>
      </p:pic>
      <p:grpSp>
        <p:nvGrpSpPr>
          <p:cNvPr name="Group 6" id="6"/>
          <p:cNvGrpSpPr/>
          <p:nvPr/>
        </p:nvGrpSpPr>
        <p:grpSpPr>
          <a:xfrm rot="0">
            <a:off x="6718467" y="4246350"/>
            <a:ext cx="4770617" cy="2223721"/>
            <a:chOff x="0" y="0"/>
            <a:chExt cx="1256459" cy="585671"/>
          </a:xfrm>
        </p:grpSpPr>
        <p:sp>
          <p:nvSpPr>
            <p:cNvPr name="Freeform 7" id="7"/>
            <p:cNvSpPr/>
            <p:nvPr/>
          </p:nvSpPr>
          <p:spPr>
            <a:xfrm>
              <a:off x="0" y="0"/>
              <a:ext cx="1256459" cy="585671"/>
            </a:xfrm>
            <a:custGeom>
              <a:avLst/>
              <a:gdLst/>
              <a:ahLst/>
              <a:cxnLst/>
              <a:rect r="r" b="b" t="t" l="l"/>
              <a:pathLst>
                <a:path h="585671" w="1256459">
                  <a:moveTo>
                    <a:pt x="0" y="0"/>
                  </a:moveTo>
                  <a:lnTo>
                    <a:pt x="1256459" y="0"/>
                  </a:lnTo>
                  <a:lnTo>
                    <a:pt x="1256459" y="585671"/>
                  </a:lnTo>
                  <a:lnTo>
                    <a:pt x="0" y="585671"/>
                  </a:lnTo>
                  <a:close/>
                </a:path>
              </a:pathLst>
            </a:custGeom>
            <a:solidFill>
              <a:srgbClr val="3FB0FD"/>
            </a:solidFill>
            <a:ln w="66675">
              <a:solidFill>
                <a:srgbClr val="000000"/>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85654" y="4246350"/>
            <a:ext cx="4770617" cy="2223721"/>
            <a:chOff x="0" y="0"/>
            <a:chExt cx="1256459" cy="585671"/>
          </a:xfrm>
        </p:grpSpPr>
        <p:sp>
          <p:nvSpPr>
            <p:cNvPr name="Freeform 10" id="10"/>
            <p:cNvSpPr/>
            <p:nvPr/>
          </p:nvSpPr>
          <p:spPr>
            <a:xfrm>
              <a:off x="0" y="0"/>
              <a:ext cx="1256459" cy="585671"/>
            </a:xfrm>
            <a:custGeom>
              <a:avLst/>
              <a:gdLst/>
              <a:ahLst/>
              <a:cxnLst/>
              <a:rect r="r" b="b" t="t" l="l"/>
              <a:pathLst>
                <a:path h="585671" w="1256459">
                  <a:moveTo>
                    <a:pt x="0" y="0"/>
                  </a:moveTo>
                  <a:lnTo>
                    <a:pt x="1256459" y="0"/>
                  </a:lnTo>
                  <a:lnTo>
                    <a:pt x="1256459" y="585671"/>
                  </a:lnTo>
                  <a:lnTo>
                    <a:pt x="0" y="585671"/>
                  </a:lnTo>
                  <a:close/>
                </a:path>
              </a:pathLst>
            </a:custGeom>
            <a:solidFill>
              <a:srgbClr val="3FB0FD"/>
            </a:solidFill>
            <a:ln w="66675">
              <a:solidFill>
                <a:srgbClr val="000000"/>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025069" y="4444904"/>
            <a:ext cx="755761" cy="1826613"/>
          </a:xfrm>
          <a:prstGeom prst="rect">
            <a:avLst/>
          </a:prstGeom>
        </p:spPr>
      </p:pic>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950060" y="4438910"/>
            <a:ext cx="755761" cy="1826613"/>
          </a:xfrm>
          <a:prstGeom prst="rect">
            <a:avLst/>
          </a:prstGeom>
        </p:spPr>
      </p:pic>
      <p:grpSp>
        <p:nvGrpSpPr>
          <p:cNvPr name="Group 14" id="14"/>
          <p:cNvGrpSpPr/>
          <p:nvPr/>
        </p:nvGrpSpPr>
        <p:grpSpPr>
          <a:xfrm rot="0">
            <a:off x="5144395" y="1028700"/>
            <a:ext cx="7999210" cy="1304306"/>
            <a:chOff x="0" y="0"/>
            <a:chExt cx="2106788" cy="343521"/>
          </a:xfrm>
        </p:grpSpPr>
        <p:sp>
          <p:nvSpPr>
            <p:cNvPr name="Freeform 15" id="15"/>
            <p:cNvSpPr/>
            <p:nvPr/>
          </p:nvSpPr>
          <p:spPr>
            <a:xfrm>
              <a:off x="0" y="0"/>
              <a:ext cx="2106788" cy="343521"/>
            </a:xfrm>
            <a:custGeom>
              <a:avLst/>
              <a:gdLst/>
              <a:ahLst/>
              <a:cxnLst/>
              <a:rect r="r" b="b" t="t" l="l"/>
              <a:pathLst>
                <a:path h="343521" w="2106788">
                  <a:moveTo>
                    <a:pt x="1903588" y="0"/>
                  </a:moveTo>
                  <a:lnTo>
                    <a:pt x="203200" y="0"/>
                  </a:lnTo>
                  <a:lnTo>
                    <a:pt x="0" y="171760"/>
                  </a:lnTo>
                  <a:lnTo>
                    <a:pt x="203200" y="343521"/>
                  </a:lnTo>
                  <a:lnTo>
                    <a:pt x="1903588" y="343521"/>
                  </a:lnTo>
                  <a:lnTo>
                    <a:pt x="2106788" y="171760"/>
                  </a:lnTo>
                  <a:lnTo>
                    <a:pt x="1903588" y="0"/>
                  </a:lnTo>
                  <a:close/>
                </a:path>
              </a:pathLst>
            </a:custGeom>
            <a:solidFill>
              <a:srgbClr val="FFFFFF"/>
            </a:solidFill>
            <a:ln w="66675">
              <a:solidFill>
                <a:srgbClr val="000000"/>
              </a:solidFill>
            </a:ln>
          </p:spPr>
        </p:sp>
        <p:sp>
          <p:nvSpPr>
            <p:cNvPr name="TextBox 16" id="16"/>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28700" y="1180791"/>
            <a:ext cx="16224388" cy="990600"/>
          </a:xfrm>
          <a:prstGeom prst="rect">
            <a:avLst/>
          </a:prstGeom>
        </p:spPr>
        <p:txBody>
          <a:bodyPr anchor="t" rtlCol="false" tIns="0" lIns="0" bIns="0" rIns="0">
            <a:spAutoFit/>
          </a:bodyPr>
          <a:lstStyle/>
          <a:p>
            <a:pPr algn="ctr" marL="0" indent="0" lvl="0">
              <a:lnSpc>
                <a:spcPts val="7799"/>
              </a:lnSpc>
              <a:spcBef>
                <a:spcPct val="0"/>
              </a:spcBef>
            </a:pPr>
            <a:r>
              <a:rPr lang="en-US" sz="6499">
                <a:solidFill>
                  <a:srgbClr val="000000"/>
                </a:solidFill>
                <a:latin typeface="Bobby Jones"/>
              </a:rPr>
              <a:t>Luas Term</a:t>
            </a:r>
          </a:p>
        </p:txBody>
      </p:sp>
      <p:sp>
        <p:nvSpPr>
          <p:cNvPr name="TextBox 18" id="18"/>
          <p:cNvSpPr txBox="true"/>
          <p:nvPr/>
        </p:nvSpPr>
        <p:spPr>
          <a:xfrm rot="0">
            <a:off x="6718467" y="7438624"/>
            <a:ext cx="4770617" cy="2171700"/>
          </a:xfrm>
          <a:prstGeom prst="rect">
            <a:avLst/>
          </a:prstGeom>
        </p:spPr>
        <p:txBody>
          <a:bodyPr anchor="t" rtlCol="false" tIns="0" lIns="0" bIns="0" rIns="0">
            <a:spAutoFit/>
          </a:bodyPr>
          <a:lstStyle/>
          <a:p>
            <a:pPr algn="ctr">
              <a:lnSpc>
                <a:spcPts val="3360"/>
              </a:lnSpc>
            </a:pPr>
            <a:r>
              <a:rPr lang="en-US" sz="2800">
                <a:solidFill>
                  <a:srgbClr val="000000"/>
                </a:solidFill>
                <a:latin typeface="Rugrats Sans"/>
              </a:rPr>
              <a:t>memiliki cakupan sebagian dari luasnya, minimal satu objek atau jumlah yang tidak tentu contohnya adalah</a:t>
            </a:r>
          </a:p>
          <a:p>
            <a:pPr algn="ctr" marL="0" indent="0" lvl="0">
              <a:lnSpc>
                <a:spcPts val="3360"/>
              </a:lnSpc>
            </a:pPr>
            <a:r>
              <a:rPr lang="en-US" sz="2800">
                <a:solidFill>
                  <a:srgbClr val="000000"/>
                </a:solidFill>
                <a:latin typeface="Rugrats Sans"/>
              </a:rPr>
              <a:t> "beberapa mahasiswa".</a:t>
            </a:r>
          </a:p>
        </p:txBody>
      </p:sp>
      <p:sp>
        <p:nvSpPr>
          <p:cNvPr name="TextBox 19" id="19"/>
          <p:cNvSpPr txBox="true"/>
          <p:nvPr/>
        </p:nvSpPr>
        <p:spPr>
          <a:xfrm rot="0">
            <a:off x="1363150" y="7438624"/>
            <a:ext cx="4746875" cy="1752600"/>
          </a:xfrm>
          <a:prstGeom prst="rect">
            <a:avLst/>
          </a:prstGeom>
        </p:spPr>
        <p:txBody>
          <a:bodyPr anchor="t" rtlCol="false" tIns="0" lIns="0" bIns="0" rIns="0">
            <a:spAutoFit/>
          </a:bodyPr>
          <a:lstStyle/>
          <a:p>
            <a:pPr algn="ctr">
              <a:lnSpc>
                <a:spcPts val="3360"/>
              </a:lnSpc>
            </a:pPr>
            <a:r>
              <a:rPr lang="en-US" sz="2800">
                <a:solidFill>
                  <a:srgbClr val="000000"/>
                </a:solidFill>
                <a:latin typeface="Rugrats Sans"/>
              </a:rPr>
              <a:t>Term singular, adalah term yang merujuk kepada tepat satu objek, contohnya adalah "Kota Depok"</a:t>
            </a:r>
          </a:p>
        </p:txBody>
      </p:sp>
      <p:sp>
        <p:nvSpPr>
          <p:cNvPr name="TextBox 20" id="20"/>
          <p:cNvSpPr txBox="true"/>
          <p:nvPr/>
        </p:nvSpPr>
        <p:spPr>
          <a:xfrm rot="0">
            <a:off x="12109396" y="7438624"/>
            <a:ext cx="4759506" cy="1333500"/>
          </a:xfrm>
          <a:prstGeom prst="rect">
            <a:avLst/>
          </a:prstGeom>
        </p:spPr>
        <p:txBody>
          <a:bodyPr anchor="t" rtlCol="false" tIns="0" lIns="0" bIns="0" rIns="0">
            <a:spAutoFit/>
          </a:bodyPr>
          <a:lstStyle/>
          <a:p>
            <a:pPr algn="ctr">
              <a:lnSpc>
                <a:spcPts val="3360"/>
              </a:lnSpc>
            </a:pPr>
            <a:r>
              <a:rPr lang="en-US" sz="2800">
                <a:solidFill>
                  <a:srgbClr val="000000"/>
                </a:solidFill>
                <a:latin typeface="Rugrats Sans"/>
              </a:rPr>
              <a:t>memiliki cakupan luas yang seluruhnya contohnya adalah </a:t>
            </a:r>
          </a:p>
          <a:p>
            <a:pPr algn="ctr" marL="0" indent="0" lvl="0">
              <a:lnSpc>
                <a:spcPts val="3360"/>
              </a:lnSpc>
            </a:pPr>
            <a:r>
              <a:rPr lang="en-US" sz="2800">
                <a:solidFill>
                  <a:srgbClr val="000000"/>
                </a:solidFill>
                <a:latin typeface="Rugrats Sans"/>
              </a:rPr>
              <a:t>"seluruh mahasiswa”</a:t>
            </a:r>
          </a:p>
        </p:txBody>
      </p:sp>
      <p:sp>
        <p:nvSpPr>
          <p:cNvPr name="TextBox 21" id="21"/>
          <p:cNvSpPr txBox="true"/>
          <p:nvPr/>
        </p:nvSpPr>
        <p:spPr>
          <a:xfrm rot="0">
            <a:off x="1351279" y="6638524"/>
            <a:ext cx="4749981" cy="695325"/>
          </a:xfrm>
          <a:prstGeom prst="rect">
            <a:avLst/>
          </a:prstGeom>
        </p:spPr>
        <p:txBody>
          <a:bodyPr anchor="t" rtlCol="false" tIns="0" lIns="0" bIns="0" rIns="0">
            <a:spAutoFit/>
          </a:bodyPr>
          <a:lstStyle/>
          <a:p>
            <a:pPr algn="ctr" marL="0" indent="0" lvl="0">
              <a:lnSpc>
                <a:spcPts val="5400"/>
              </a:lnSpc>
              <a:spcBef>
                <a:spcPct val="0"/>
              </a:spcBef>
            </a:pPr>
            <a:r>
              <a:rPr lang="en-US" sz="4500">
                <a:solidFill>
                  <a:srgbClr val="000000"/>
                </a:solidFill>
                <a:latin typeface="Bobby Jones"/>
              </a:rPr>
              <a:t>SINGULAR</a:t>
            </a:r>
          </a:p>
        </p:txBody>
      </p:sp>
      <p:sp>
        <p:nvSpPr>
          <p:cNvPr name="TextBox 22" id="22"/>
          <p:cNvSpPr txBox="true"/>
          <p:nvPr/>
        </p:nvSpPr>
        <p:spPr>
          <a:xfrm rot="0">
            <a:off x="6718467" y="6638524"/>
            <a:ext cx="4770617" cy="695325"/>
          </a:xfrm>
          <a:prstGeom prst="rect">
            <a:avLst/>
          </a:prstGeom>
        </p:spPr>
        <p:txBody>
          <a:bodyPr anchor="t" rtlCol="false" tIns="0" lIns="0" bIns="0" rIns="0">
            <a:spAutoFit/>
          </a:bodyPr>
          <a:lstStyle/>
          <a:p>
            <a:pPr algn="ctr" marL="0" indent="0" lvl="0">
              <a:lnSpc>
                <a:spcPts val="5400"/>
              </a:lnSpc>
              <a:spcBef>
                <a:spcPct val="0"/>
              </a:spcBef>
            </a:pPr>
            <a:r>
              <a:rPr lang="en-US" sz="4500">
                <a:solidFill>
                  <a:srgbClr val="000000"/>
                </a:solidFill>
                <a:latin typeface="Bobby Jones Bold"/>
              </a:rPr>
              <a:t>PARTIKULAR</a:t>
            </a:r>
          </a:p>
        </p:txBody>
      </p:sp>
      <p:sp>
        <p:nvSpPr>
          <p:cNvPr name="TextBox 23" id="23"/>
          <p:cNvSpPr txBox="true"/>
          <p:nvPr/>
        </p:nvSpPr>
        <p:spPr>
          <a:xfrm rot="0">
            <a:off x="12109396" y="6638524"/>
            <a:ext cx="4746875" cy="695325"/>
          </a:xfrm>
          <a:prstGeom prst="rect">
            <a:avLst/>
          </a:prstGeom>
        </p:spPr>
        <p:txBody>
          <a:bodyPr anchor="t" rtlCol="false" tIns="0" lIns="0" bIns="0" rIns="0">
            <a:spAutoFit/>
          </a:bodyPr>
          <a:lstStyle/>
          <a:p>
            <a:pPr algn="ctr" marL="0" indent="0" lvl="0">
              <a:lnSpc>
                <a:spcPts val="5400"/>
              </a:lnSpc>
              <a:spcBef>
                <a:spcPct val="0"/>
              </a:spcBef>
            </a:pPr>
            <a:r>
              <a:rPr lang="en-US" sz="4500">
                <a:solidFill>
                  <a:srgbClr val="000000"/>
                </a:solidFill>
                <a:latin typeface="Bobby Jones Bold"/>
              </a:rPr>
              <a:t>UNIVERSAL</a:t>
            </a:r>
          </a:p>
        </p:txBody>
      </p:sp>
      <p:pic>
        <p:nvPicPr>
          <p:cNvPr name="Picture 24" id="2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209862">
            <a:off x="3747307" y="1051026"/>
            <a:ext cx="1187218" cy="1222790"/>
          </a:xfrm>
          <a:prstGeom prst="rect">
            <a:avLst/>
          </a:prstGeom>
        </p:spPr>
      </p:pic>
      <p:pic>
        <p:nvPicPr>
          <p:cNvPr name="Picture 25" id="2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385160">
            <a:off x="13361738" y="1051026"/>
            <a:ext cx="1187218" cy="1222790"/>
          </a:xfrm>
          <a:prstGeom prst="rect">
            <a:avLst/>
          </a:prstGeom>
        </p:spPr>
      </p:pic>
      <p:pic>
        <p:nvPicPr>
          <p:cNvPr name="Picture 26" id="2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263399" y="4459468"/>
            <a:ext cx="755761" cy="1826613"/>
          </a:xfrm>
          <a:prstGeom prst="rect">
            <a:avLst/>
          </a:prstGeom>
        </p:spPr>
      </p:pic>
      <p:pic>
        <p:nvPicPr>
          <p:cNvPr name="Picture 27" id="2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88390" y="4453475"/>
            <a:ext cx="755761" cy="1826613"/>
          </a:xfrm>
          <a:prstGeom prst="rect">
            <a:avLst/>
          </a:prstGeom>
        </p:spPr>
      </p:pic>
      <p:pic>
        <p:nvPicPr>
          <p:cNvPr name="Picture 28" id="2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64956" y="4459468"/>
            <a:ext cx="755761" cy="1826613"/>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308893" y="4438910"/>
            <a:ext cx="755761" cy="1826613"/>
          </a:xfrm>
          <a:prstGeom prst="rect">
            <a:avLst/>
          </a:prstGeom>
        </p:spPr>
      </p:pic>
      <p:pic>
        <p:nvPicPr>
          <p:cNvPr name="Picture 30" id="3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77271" y="4438910"/>
            <a:ext cx="755761" cy="1826613"/>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9144000" y="2745991"/>
            <a:ext cx="8082810" cy="1341834"/>
            <a:chOff x="0" y="0"/>
            <a:chExt cx="777290" cy="129039"/>
          </a:xfrm>
        </p:grpSpPr>
        <p:sp>
          <p:nvSpPr>
            <p:cNvPr name="Freeform 3" id="3"/>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44000" y="4469483"/>
            <a:ext cx="8082810" cy="1341834"/>
            <a:chOff x="0" y="0"/>
            <a:chExt cx="777290" cy="129039"/>
          </a:xfrm>
        </p:grpSpPr>
        <p:sp>
          <p:nvSpPr>
            <p:cNvPr name="Freeform 6" id="6"/>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51442">
            <a:off x="16484550" y="8336652"/>
            <a:ext cx="2049228" cy="2122553"/>
          </a:xfrm>
          <a:prstGeom prst="rect">
            <a:avLst/>
          </a:prstGeom>
        </p:spPr>
      </p:pic>
      <p:grpSp>
        <p:nvGrpSpPr>
          <p:cNvPr name="Group 9" id="9"/>
          <p:cNvGrpSpPr/>
          <p:nvPr/>
        </p:nvGrpSpPr>
        <p:grpSpPr>
          <a:xfrm rot="0">
            <a:off x="9144000" y="7916466"/>
            <a:ext cx="8082810" cy="1341834"/>
            <a:chOff x="0" y="0"/>
            <a:chExt cx="777290" cy="129039"/>
          </a:xfrm>
        </p:grpSpPr>
        <p:sp>
          <p:nvSpPr>
            <p:cNvPr name="Freeform 10" id="10"/>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144000" y="6192974"/>
            <a:ext cx="8089308" cy="1341834"/>
            <a:chOff x="0" y="0"/>
            <a:chExt cx="777915" cy="129039"/>
          </a:xfrm>
        </p:grpSpPr>
        <p:sp>
          <p:nvSpPr>
            <p:cNvPr name="Freeform 13" id="13"/>
            <p:cNvSpPr/>
            <p:nvPr/>
          </p:nvSpPr>
          <p:spPr>
            <a:xfrm>
              <a:off x="0" y="0"/>
              <a:ext cx="777915" cy="129039"/>
            </a:xfrm>
            <a:custGeom>
              <a:avLst/>
              <a:gdLst/>
              <a:ahLst/>
              <a:cxnLst/>
              <a:rect r="r" b="b" t="t" l="l"/>
              <a:pathLst>
                <a:path h="129039" w="777915">
                  <a:moveTo>
                    <a:pt x="0" y="0"/>
                  </a:moveTo>
                  <a:lnTo>
                    <a:pt x="777915" y="0"/>
                  </a:lnTo>
                  <a:lnTo>
                    <a:pt x="777915" y="129039"/>
                  </a:lnTo>
                  <a:lnTo>
                    <a:pt x="0" y="129039"/>
                  </a:lnTo>
                  <a:close/>
                </a:path>
              </a:pathLst>
            </a:custGeom>
            <a:solidFill>
              <a:srgbClr val="ACDCFD"/>
            </a:solidFill>
            <a:ln w="66675">
              <a:solidFill>
                <a:srgbClr val="000000"/>
              </a:solidFill>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9318881" y="2924020"/>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 </a:t>
            </a:r>
            <a:r>
              <a:rPr lang="en-US" sz="2800" u="sng">
                <a:solidFill>
                  <a:srgbClr val="000000"/>
                </a:solidFill>
                <a:latin typeface="Rugrats Sans Italics"/>
              </a:rPr>
              <a:t>definiens</a:t>
            </a:r>
            <a:r>
              <a:rPr lang="en-US" sz="2800">
                <a:solidFill>
                  <a:srgbClr val="000000"/>
                </a:solidFill>
                <a:latin typeface="Rugrats Sans"/>
              </a:rPr>
              <a:t> harus bisa dibalik dengan </a:t>
            </a:r>
            <a:r>
              <a:rPr lang="en-US" sz="2800" u="sng">
                <a:solidFill>
                  <a:srgbClr val="000000"/>
                </a:solidFill>
                <a:latin typeface="Rugrats Sans Italics"/>
              </a:rPr>
              <a:t>definiendum</a:t>
            </a:r>
          </a:p>
        </p:txBody>
      </p:sp>
      <p:sp>
        <p:nvSpPr>
          <p:cNvPr name="TextBox 16" id="16"/>
          <p:cNvSpPr txBox="true"/>
          <p:nvPr/>
        </p:nvSpPr>
        <p:spPr>
          <a:xfrm rot="0">
            <a:off x="9325379" y="4642811"/>
            <a:ext cx="7726549" cy="914400"/>
          </a:xfrm>
          <a:prstGeom prst="rect">
            <a:avLst/>
          </a:prstGeom>
        </p:spPr>
        <p:txBody>
          <a:bodyPr anchor="t" rtlCol="false" tIns="0" lIns="0" bIns="0" rIns="0">
            <a:spAutoFit/>
          </a:bodyPr>
          <a:lstStyle/>
          <a:p>
            <a:pPr>
              <a:lnSpc>
                <a:spcPts val="3360"/>
              </a:lnSpc>
            </a:pPr>
            <a:r>
              <a:rPr lang="en-US" sz="2800" u="sng">
                <a:solidFill>
                  <a:srgbClr val="000000"/>
                </a:solidFill>
                <a:latin typeface="Rugrats Sans"/>
              </a:rPr>
              <a:t>definiendum</a:t>
            </a:r>
            <a:r>
              <a:rPr lang="en-US" sz="2800">
                <a:solidFill>
                  <a:srgbClr val="000000"/>
                </a:solidFill>
                <a:latin typeface="Rugrats Sans"/>
              </a:rPr>
              <a:t> tidak boleh masuk ke dalam </a:t>
            </a:r>
            <a:r>
              <a:rPr lang="en-US" sz="2800" u="sng">
                <a:solidFill>
                  <a:srgbClr val="000000"/>
                </a:solidFill>
                <a:latin typeface="Rugrats Sans"/>
              </a:rPr>
              <a:t>definiens</a:t>
            </a:r>
          </a:p>
        </p:txBody>
      </p:sp>
      <p:sp>
        <p:nvSpPr>
          <p:cNvPr name="TextBox 17" id="17"/>
          <p:cNvSpPr txBox="true"/>
          <p:nvPr/>
        </p:nvSpPr>
        <p:spPr>
          <a:xfrm rot="0">
            <a:off x="9325379" y="6544866"/>
            <a:ext cx="7726549" cy="495300"/>
          </a:xfrm>
          <a:prstGeom prst="rect">
            <a:avLst/>
          </a:prstGeom>
        </p:spPr>
        <p:txBody>
          <a:bodyPr anchor="t" rtlCol="false" tIns="0" lIns="0" bIns="0" rIns="0">
            <a:spAutoFit/>
          </a:bodyPr>
          <a:lstStyle/>
          <a:p>
            <a:pPr>
              <a:lnSpc>
                <a:spcPts val="3360"/>
              </a:lnSpc>
            </a:pPr>
            <a:r>
              <a:rPr lang="en-US" sz="2800" u="sng">
                <a:solidFill>
                  <a:srgbClr val="000000"/>
                </a:solidFill>
                <a:latin typeface="Rugrats Sans"/>
              </a:rPr>
              <a:t>d</a:t>
            </a:r>
            <a:r>
              <a:rPr lang="en-US" sz="2800" u="sng">
                <a:solidFill>
                  <a:srgbClr val="000000"/>
                </a:solidFill>
                <a:latin typeface="Rugrats Sans Italics"/>
              </a:rPr>
              <a:t>efiniens</a:t>
            </a:r>
            <a:r>
              <a:rPr lang="en-US" sz="2800">
                <a:solidFill>
                  <a:srgbClr val="000000"/>
                </a:solidFill>
                <a:latin typeface="Rugrats Sans"/>
              </a:rPr>
              <a:t> harus dijelaskan dengan jelas</a:t>
            </a:r>
          </a:p>
        </p:txBody>
      </p:sp>
      <p:sp>
        <p:nvSpPr>
          <p:cNvPr name="TextBox 18" id="18"/>
          <p:cNvSpPr txBox="true"/>
          <p:nvPr/>
        </p:nvSpPr>
        <p:spPr>
          <a:xfrm rot="0">
            <a:off x="9318881" y="8207283"/>
            <a:ext cx="7726549" cy="495300"/>
          </a:xfrm>
          <a:prstGeom prst="rect">
            <a:avLst/>
          </a:prstGeom>
        </p:spPr>
        <p:txBody>
          <a:bodyPr anchor="t" rtlCol="false" tIns="0" lIns="0" bIns="0" rIns="0">
            <a:spAutoFit/>
          </a:bodyPr>
          <a:lstStyle/>
          <a:p>
            <a:pPr>
              <a:lnSpc>
                <a:spcPts val="3360"/>
              </a:lnSpc>
            </a:pPr>
            <a:r>
              <a:rPr lang="en-US" sz="2800" u="sng">
                <a:solidFill>
                  <a:srgbClr val="000000"/>
                </a:solidFill>
                <a:latin typeface="Rugrats Sans Italics"/>
              </a:rPr>
              <a:t>definiens</a:t>
            </a:r>
            <a:r>
              <a:rPr lang="en-US" sz="2800">
                <a:solidFill>
                  <a:srgbClr val="000000"/>
                </a:solidFill>
                <a:latin typeface="Rugrats Sans"/>
              </a:rPr>
              <a:t> dirumuskan dalam bentuk positif</a:t>
            </a:r>
          </a:p>
        </p:txBody>
      </p:sp>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798245">
            <a:off x="-225330" y="-455757"/>
            <a:ext cx="3193479" cy="3307746"/>
          </a:xfrm>
          <a:prstGeom prst="rect">
            <a:avLst/>
          </a:prstGeom>
        </p:spPr>
      </p:pic>
      <p:grpSp>
        <p:nvGrpSpPr>
          <p:cNvPr name="Group 20" id="20"/>
          <p:cNvGrpSpPr/>
          <p:nvPr/>
        </p:nvGrpSpPr>
        <p:grpSpPr>
          <a:xfrm rot="0">
            <a:off x="1991356" y="1235192"/>
            <a:ext cx="5812897" cy="1304306"/>
            <a:chOff x="0" y="0"/>
            <a:chExt cx="1530969" cy="343521"/>
          </a:xfrm>
        </p:grpSpPr>
        <p:sp>
          <p:nvSpPr>
            <p:cNvPr name="Freeform 21" id="21"/>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22" id="22"/>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990128" y="1499995"/>
            <a:ext cx="5814126"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Definisi</a:t>
            </a:r>
          </a:p>
        </p:txBody>
      </p:sp>
      <p:grpSp>
        <p:nvGrpSpPr>
          <p:cNvPr name="Group 24" id="24"/>
          <p:cNvGrpSpPr/>
          <p:nvPr/>
        </p:nvGrpSpPr>
        <p:grpSpPr>
          <a:xfrm rot="0">
            <a:off x="9668301" y="1235192"/>
            <a:ext cx="5812897" cy="1304306"/>
            <a:chOff x="0" y="0"/>
            <a:chExt cx="1530969" cy="343521"/>
          </a:xfrm>
        </p:grpSpPr>
        <p:sp>
          <p:nvSpPr>
            <p:cNvPr name="Freeform 25" id="25"/>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26" id="26"/>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9668301" y="1552065"/>
            <a:ext cx="5814126" cy="746761"/>
          </a:xfrm>
          <a:prstGeom prst="rect">
            <a:avLst/>
          </a:prstGeom>
        </p:spPr>
        <p:txBody>
          <a:bodyPr anchor="t" rtlCol="false" tIns="0" lIns="0" bIns="0" rIns="0">
            <a:spAutoFit/>
          </a:bodyPr>
          <a:lstStyle/>
          <a:p>
            <a:pPr algn="ctr" marL="0" indent="0" lvl="0">
              <a:lnSpc>
                <a:spcPts val="5400"/>
              </a:lnSpc>
            </a:pPr>
            <a:r>
              <a:rPr lang="en-US" sz="5400">
                <a:solidFill>
                  <a:srgbClr val="000000"/>
                </a:solidFill>
                <a:latin typeface="Bobby Jones"/>
              </a:rPr>
              <a:t>Prinsip definisi</a:t>
            </a:r>
          </a:p>
        </p:txBody>
      </p:sp>
      <p:grpSp>
        <p:nvGrpSpPr>
          <p:cNvPr name="Group 28" id="28"/>
          <p:cNvGrpSpPr/>
          <p:nvPr/>
        </p:nvGrpSpPr>
        <p:grpSpPr>
          <a:xfrm rot="0">
            <a:off x="1173915" y="2724706"/>
            <a:ext cx="7416785" cy="6533594"/>
            <a:chOff x="0" y="0"/>
            <a:chExt cx="713241" cy="628309"/>
          </a:xfrm>
        </p:grpSpPr>
        <p:sp>
          <p:nvSpPr>
            <p:cNvPr name="Freeform 29" id="29"/>
            <p:cNvSpPr/>
            <p:nvPr/>
          </p:nvSpPr>
          <p:spPr>
            <a:xfrm>
              <a:off x="0" y="0"/>
              <a:ext cx="713241" cy="628309"/>
            </a:xfrm>
            <a:custGeom>
              <a:avLst/>
              <a:gdLst/>
              <a:ahLst/>
              <a:cxnLst/>
              <a:rect r="r" b="b" t="t" l="l"/>
              <a:pathLst>
                <a:path h="628309" w="713241">
                  <a:moveTo>
                    <a:pt x="0" y="0"/>
                  </a:moveTo>
                  <a:lnTo>
                    <a:pt x="713241" y="0"/>
                  </a:lnTo>
                  <a:lnTo>
                    <a:pt x="713241" y="628309"/>
                  </a:lnTo>
                  <a:lnTo>
                    <a:pt x="0" y="628309"/>
                  </a:lnTo>
                  <a:close/>
                </a:path>
              </a:pathLst>
            </a:custGeom>
            <a:solidFill>
              <a:srgbClr val="ACDCFD"/>
            </a:solidFill>
            <a:ln w="66675">
              <a:solidFill>
                <a:srgbClr val="000000"/>
              </a:solidFill>
            </a:ln>
          </p:spPr>
        </p:sp>
        <p:sp>
          <p:nvSpPr>
            <p:cNvPr name="TextBox 30" id="30"/>
            <p:cNvSpPr txBox="true"/>
            <p:nvPr/>
          </p:nvSpPr>
          <p:spPr>
            <a:xfrm>
              <a:off x="0" y="-161925"/>
              <a:ext cx="812800" cy="974725"/>
            </a:xfrm>
            <a:prstGeom prst="rect">
              <a:avLst/>
            </a:prstGeom>
          </p:spPr>
          <p:txBody>
            <a:bodyPr anchor="ctr" rtlCol="false" tIns="50800" lIns="50800" bIns="50800" rIns="50800"/>
            <a:lstStyle/>
            <a:p>
              <a:pPr algn="just">
                <a:lnSpc>
                  <a:spcPts val="4759"/>
                </a:lnSpc>
              </a:pPr>
              <a:r>
                <a:rPr lang="en-US" sz="3399">
                  <a:solidFill>
                    <a:srgbClr val="000000"/>
                  </a:solidFill>
                  <a:latin typeface="Rugrats Sans"/>
                </a:rPr>
                <a:t>Konsep dapat berkembang menjadi definisi. Definisi terdiri dari </a:t>
              </a:r>
              <a:r>
                <a:rPr lang="en-US" sz="3399" u="sng">
                  <a:solidFill>
                    <a:srgbClr val="000000"/>
                  </a:solidFill>
                  <a:latin typeface="Rugrats Sans"/>
                </a:rPr>
                <a:t>Definiendum</a:t>
              </a:r>
              <a:r>
                <a:rPr lang="en-US" sz="3399">
                  <a:solidFill>
                    <a:srgbClr val="000000"/>
                  </a:solidFill>
                  <a:latin typeface="Rugrats Sans"/>
                </a:rPr>
                <a:t>, istilah yang akan dijelaskan artinya dan </a:t>
              </a:r>
              <a:r>
                <a:rPr lang="en-US" sz="3399" u="sng">
                  <a:solidFill>
                    <a:srgbClr val="000000"/>
                  </a:solidFill>
                  <a:latin typeface="Rugrats Sans"/>
                </a:rPr>
                <a:t>Definiens</a:t>
              </a:r>
              <a:r>
                <a:rPr lang="en-US" sz="3399">
                  <a:solidFill>
                    <a:srgbClr val="000000"/>
                  </a:solidFill>
                  <a:latin typeface="Rugrats Sans"/>
                </a:rPr>
                <a:t>, penjelasan dari istilah yang akan dijelaskan.</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349361" y="3921001"/>
            <a:ext cx="4770617" cy="2223721"/>
            <a:chOff x="0" y="0"/>
            <a:chExt cx="1256459" cy="585671"/>
          </a:xfrm>
        </p:grpSpPr>
        <p:sp>
          <p:nvSpPr>
            <p:cNvPr name="Freeform 3" id="3"/>
            <p:cNvSpPr/>
            <p:nvPr/>
          </p:nvSpPr>
          <p:spPr>
            <a:xfrm>
              <a:off x="0" y="0"/>
              <a:ext cx="1256459" cy="585671"/>
            </a:xfrm>
            <a:custGeom>
              <a:avLst/>
              <a:gdLst/>
              <a:ahLst/>
              <a:cxnLst/>
              <a:rect r="r" b="b" t="t" l="l"/>
              <a:pathLst>
                <a:path h="585671" w="1256459">
                  <a:moveTo>
                    <a:pt x="0" y="0"/>
                  </a:moveTo>
                  <a:lnTo>
                    <a:pt x="1256459" y="0"/>
                  </a:lnTo>
                  <a:lnTo>
                    <a:pt x="1256459" y="585671"/>
                  </a:lnTo>
                  <a:lnTo>
                    <a:pt x="0" y="585671"/>
                  </a:lnTo>
                  <a:close/>
                </a:path>
              </a:pathLst>
            </a:custGeom>
            <a:solidFill>
              <a:srgbClr val="3FB0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716548" y="3921001"/>
            <a:ext cx="4770617" cy="2223721"/>
            <a:chOff x="0" y="0"/>
            <a:chExt cx="1256459" cy="585671"/>
          </a:xfrm>
        </p:grpSpPr>
        <p:sp>
          <p:nvSpPr>
            <p:cNvPr name="Freeform 6" id="6"/>
            <p:cNvSpPr/>
            <p:nvPr/>
          </p:nvSpPr>
          <p:spPr>
            <a:xfrm>
              <a:off x="0" y="0"/>
              <a:ext cx="1256459" cy="585671"/>
            </a:xfrm>
            <a:custGeom>
              <a:avLst/>
              <a:gdLst/>
              <a:ahLst/>
              <a:cxnLst/>
              <a:rect r="r" b="b" t="t" l="l"/>
              <a:pathLst>
                <a:path h="585671" w="1256459">
                  <a:moveTo>
                    <a:pt x="0" y="0"/>
                  </a:moveTo>
                  <a:lnTo>
                    <a:pt x="1256459" y="0"/>
                  </a:lnTo>
                  <a:lnTo>
                    <a:pt x="1256459" y="585671"/>
                  </a:lnTo>
                  <a:lnTo>
                    <a:pt x="0" y="585671"/>
                  </a:lnTo>
                  <a:close/>
                </a:path>
              </a:pathLst>
            </a:custGeom>
            <a:solidFill>
              <a:srgbClr val="3FB0FD"/>
            </a:solidFill>
            <a:ln w="666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083736" y="3921001"/>
            <a:ext cx="4770617" cy="2223721"/>
            <a:chOff x="0" y="0"/>
            <a:chExt cx="1256459" cy="585671"/>
          </a:xfrm>
        </p:grpSpPr>
        <p:sp>
          <p:nvSpPr>
            <p:cNvPr name="Freeform 9" id="9"/>
            <p:cNvSpPr/>
            <p:nvPr/>
          </p:nvSpPr>
          <p:spPr>
            <a:xfrm>
              <a:off x="0" y="0"/>
              <a:ext cx="1256459" cy="585671"/>
            </a:xfrm>
            <a:custGeom>
              <a:avLst/>
              <a:gdLst/>
              <a:ahLst/>
              <a:cxnLst/>
              <a:rect r="r" b="b" t="t" l="l"/>
              <a:pathLst>
                <a:path h="585671" w="1256459">
                  <a:moveTo>
                    <a:pt x="0" y="0"/>
                  </a:moveTo>
                  <a:lnTo>
                    <a:pt x="1256459" y="0"/>
                  </a:lnTo>
                  <a:lnTo>
                    <a:pt x="1256459" y="585671"/>
                  </a:lnTo>
                  <a:lnTo>
                    <a:pt x="0" y="585671"/>
                  </a:lnTo>
                  <a:close/>
                </a:path>
              </a:pathLst>
            </a:custGeom>
            <a:solidFill>
              <a:srgbClr val="3FB0FD"/>
            </a:solidFill>
            <a:ln w="666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144395" y="1028700"/>
            <a:ext cx="7999210" cy="1304306"/>
            <a:chOff x="0" y="0"/>
            <a:chExt cx="2106788" cy="343521"/>
          </a:xfrm>
        </p:grpSpPr>
        <p:sp>
          <p:nvSpPr>
            <p:cNvPr name="Freeform 12" id="12"/>
            <p:cNvSpPr/>
            <p:nvPr/>
          </p:nvSpPr>
          <p:spPr>
            <a:xfrm>
              <a:off x="0" y="0"/>
              <a:ext cx="2106788" cy="343521"/>
            </a:xfrm>
            <a:custGeom>
              <a:avLst/>
              <a:gdLst/>
              <a:ahLst/>
              <a:cxnLst/>
              <a:rect r="r" b="b" t="t" l="l"/>
              <a:pathLst>
                <a:path h="343521" w="2106788">
                  <a:moveTo>
                    <a:pt x="1903588" y="0"/>
                  </a:moveTo>
                  <a:lnTo>
                    <a:pt x="203200" y="0"/>
                  </a:lnTo>
                  <a:lnTo>
                    <a:pt x="0" y="171760"/>
                  </a:lnTo>
                  <a:lnTo>
                    <a:pt x="203200" y="343521"/>
                  </a:lnTo>
                  <a:lnTo>
                    <a:pt x="1903588" y="343521"/>
                  </a:lnTo>
                  <a:lnTo>
                    <a:pt x="2106788" y="171760"/>
                  </a:lnTo>
                  <a:lnTo>
                    <a:pt x="1903588" y="0"/>
                  </a:lnTo>
                  <a:close/>
                </a:path>
              </a:pathLst>
            </a:custGeom>
            <a:solidFill>
              <a:srgbClr val="FFFFFF"/>
            </a:solidFill>
            <a:ln w="66675">
              <a:solidFill>
                <a:srgbClr val="000000"/>
              </a:solidFill>
            </a:ln>
          </p:spPr>
        </p:sp>
        <p:sp>
          <p:nvSpPr>
            <p:cNvPr name="TextBox 13" id="13"/>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028700" y="1180791"/>
            <a:ext cx="16224388" cy="990600"/>
          </a:xfrm>
          <a:prstGeom prst="rect">
            <a:avLst/>
          </a:prstGeom>
        </p:spPr>
        <p:txBody>
          <a:bodyPr anchor="t" rtlCol="false" tIns="0" lIns="0" bIns="0" rIns="0">
            <a:spAutoFit/>
          </a:bodyPr>
          <a:lstStyle/>
          <a:p>
            <a:pPr algn="ctr" marL="0" indent="0" lvl="0">
              <a:lnSpc>
                <a:spcPts val="7799"/>
              </a:lnSpc>
              <a:spcBef>
                <a:spcPct val="0"/>
              </a:spcBef>
            </a:pPr>
            <a:r>
              <a:rPr lang="en-US" sz="6499">
                <a:solidFill>
                  <a:srgbClr val="000000"/>
                </a:solidFill>
                <a:latin typeface="Bobby Jones"/>
              </a:rPr>
              <a:t>silogisme</a:t>
            </a:r>
          </a:p>
        </p:txBody>
      </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209862">
            <a:off x="3747307" y="1051026"/>
            <a:ext cx="1187218" cy="1222790"/>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385160">
            <a:off x="13361738" y="1051026"/>
            <a:ext cx="1187218" cy="1222790"/>
          </a:xfrm>
          <a:prstGeom prst="rect">
            <a:avLst/>
          </a:prstGeom>
        </p:spPr>
      </p:pic>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563917">
            <a:off x="2962013" y="6076226"/>
            <a:ext cx="1524676" cy="695633"/>
          </a:xfrm>
          <a:prstGeom prst="rect">
            <a:avLst/>
          </a:prstGeom>
        </p:spPr>
      </p:pic>
      <p:sp>
        <p:nvSpPr>
          <p:cNvPr name="TextBox 18" id="18"/>
          <p:cNvSpPr txBox="true"/>
          <p:nvPr/>
        </p:nvSpPr>
        <p:spPr>
          <a:xfrm rot="0">
            <a:off x="988475" y="2680078"/>
            <a:ext cx="16230600" cy="609600"/>
          </a:xfrm>
          <a:prstGeom prst="rect">
            <a:avLst/>
          </a:prstGeom>
        </p:spPr>
        <p:txBody>
          <a:bodyPr anchor="t" rtlCol="false" tIns="0" lIns="0" bIns="0" rIns="0">
            <a:spAutoFit/>
          </a:bodyPr>
          <a:lstStyle/>
          <a:p>
            <a:pPr algn="ctr" marL="0" indent="0" lvl="0">
              <a:lnSpc>
                <a:spcPts val="4079"/>
              </a:lnSpc>
            </a:pPr>
            <a:r>
              <a:rPr lang="en-US" sz="3399">
                <a:solidFill>
                  <a:srgbClr val="000000"/>
                </a:solidFill>
                <a:latin typeface="Rugrats Sans"/>
              </a:rPr>
              <a:t>(Penalaran tidak langsung)</a:t>
            </a:r>
          </a:p>
        </p:txBody>
      </p:sp>
      <p:sp>
        <p:nvSpPr>
          <p:cNvPr name="TextBox 19" id="19"/>
          <p:cNvSpPr txBox="true"/>
          <p:nvPr/>
        </p:nvSpPr>
        <p:spPr>
          <a:xfrm rot="0">
            <a:off x="6759651" y="7725567"/>
            <a:ext cx="4770617" cy="914400"/>
          </a:xfrm>
          <a:prstGeom prst="rect">
            <a:avLst/>
          </a:prstGeom>
        </p:spPr>
        <p:txBody>
          <a:bodyPr anchor="t" rtlCol="false" tIns="0" lIns="0" bIns="0" rIns="0">
            <a:spAutoFit/>
          </a:bodyPr>
          <a:lstStyle/>
          <a:p>
            <a:pPr algn="ctr">
              <a:lnSpc>
                <a:spcPts val="3360"/>
              </a:lnSpc>
            </a:pPr>
            <a:r>
              <a:rPr lang="en-US" sz="2800">
                <a:solidFill>
                  <a:srgbClr val="000000"/>
                </a:solidFill>
                <a:latin typeface="Rugrats Sans"/>
              </a:rPr>
              <a:t>Terfokus pada validitas </a:t>
            </a:r>
          </a:p>
          <a:p>
            <a:pPr algn="ctr" marL="0" indent="0" lvl="0">
              <a:lnSpc>
                <a:spcPts val="3360"/>
              </a:lnSpc>
            </a:pPr>
            <a:r>
              <a:rPr lang="en-US" sz="2800">
                <a:solidFill>
                  <a:srgbClr val="000000"/>
                </a:solidFill>
                <a:latin typeface="Rugrats Sans"/>
              </a:rPr>
              <a:t>(valid atau invalid)</a:t>
            </a:r>
          </a:p>
        </p:txBody>
      </p:sp>
      <p:sp>
        <p:nvSpPr>
          <p:cNvPr name="TextBox 20" id="20"/>
          <p:cNvSpPr txBox="true"/>
          <p:nvPr/>
        </p:nvSpPr>
        <p:spPr>
          <a:xfrm rot="0">
            <a:off x="12150580" y="7725567"/>
            <a:ext cx="4746875" cy="914400"/>
          </a:xfrm>
          <a:prstGeom prst="rect">
            <a:avLst/>
          </a:prstGeom>
        </p:spPr>
        <p:txBody>
          <a:bodyPr anchor="t" rtlCol="false" tIns="0" lIns="0" bIns="0" rIns="0">
            <a:spAutoFit/>
          </a:bodyPr>
          <a:lstStyle/>
          <a:p>
            <a:pPr algn="ctr" marL="604523" indent="-302261" lvl="1">
              <a:lnSpc>
                <a:spcPts val="3360"/>
              </a:lnSpc>
              <a:buFont typeface="Arial"/>
              <a:buChar char="•"/>
            </a:pPr>
            <a:r>
              <a:rPr lang="en-US" sz="2800">
                <a:solidFill>
                  <a:srgbClr val="000000"/>
                </a:solidFill>
                <a:latin typeface="Rugrats Sans"/>
              </a:rPr>
              <a:t>Silogisme kategoris</a:t>
            </a:r>
          </a:p>
          <a:p>
            <a:pPr algn="ctr" marL="604523" indent="-302261" lvl="1">
              <a:lnSpc>
                <a:spcPts val="3360"/>
              </a:lnSpc>
              <a:buFont typeface="Arial"/>
              <a:buChar char="•"/>
            </a:pPr>
            <a:r>
              <a:rPr lang="en-US" sz="2800">
                <a:solidFill>
                  <a:srgbClr val="000000"/>
                </a:solidFill>
                <a:latin typeface="Rugrats Sans"/>
              </a:rPr>
              <a:t>Silogisme hipotesis</a:t>
            </a:r>
          </a:p>
        </p:txBody>
      </p:sp>
      <p:sp>
        <p:nvSpPr>
          <p:cNvPr name="TextBox 21" id="21"/>
          <p:cNvSpPr txBox="true"/>
          <p:nvPr/>
        </p:nvSpPr>
        <p:spPr>
          <a:xfrm rot="0">
            <a:off x="1390545" y="7325918"/>
            <a:ext cx="4749981" cy="2171700"/>
          </a:xfrm>
          <a:prstGeom prst="rect">
            <a:avLst/>
          </a:prstGeom>
        </p:spPr>
        <p:txBody>
          <a:bodyPr anchor="t" rtlCol="false" tIns="0" lIns="0" bIns="0" rIns="0">
            <a:spAutoFit/>
          </a:bodyPr>
          <a:lstStyle/>
          <a:p>
            <a:pPr algn="ctr" marL="0" indent="0" lvl="0">
              <a:lnSpc>
                <a:spcPts val="3360"/>
              </a:lnSpc>
            </a:pPr>
            <a:r>
              <a:rPr lang="en-US" sz="2800">
                <a:solidFill>
                  <a:srgbClr val="000000"/>
                </a:solidFill>
                <a:latin typeface="Rugrats Sans"/>
              </a:rPr>
              <a:t>Metode penarikan kesimpulan dengan mencari keterkaitan beberapa proposisi dan menghubungkannya menjadi suatu kesimpulan baru.</a:t>
            </a:r>
          </a:p>
        </p:txBody>
      </p:sp>
      <p:sp>
        <p:nvSpPr>
          <p:cNvPr name="TextBox 22" id="22"/>
          <p:cNvSpPr txBox="true"/>
          <p:nvPr/>
        </p:nvSpPr>
        <p:spPr>
          <a:xfrm rot="0">
            <a:off x="1349361" y="4674443"/>
            <a:ext cx="4749981" cy="695325"/>
          </a:xfrm>
          <a:prstGeom prst="rect">
            <a:avLst/>
          </a:prstGeom>
        </p:spPr>
        <p:txBody>
          <a:bodyPr anchor="t" rtlCol="false" tIns="0" lIns="0" bIns="0" rIns="0">
            <a:spAutoFit/>
          </a:bodyPr>
          <a:lstStyle/>
          <a:p>
            <a:pPr algn="ctr" marL="0" indent="0" lvl="0">
              <a:lnSpc>
                <a:spcPts val="5400"/>
              </a:lnSpc>
              <a:spcBef>
                <a:spcPct val="0"/>
              </a:spcBef>
            </a:pPr>
            <a:r>
              <a:rPr lang="en-US" sz="4500">
                <a:solidFill>
                  <a:srgbClr val="000000"/>
                </a:solidFill>
                <a:latin typeface="Bobby Jones Bold"/>
              </a:rPr>
              <a:t>DEFINISI</a:t>
            </a:r>
          </a:p>
        </p:txBody>
      </p:sp>
      <p:sp>
        <p:nvSpPr>
          <p:cNvPr name="TextBox 23" id="23"/>
          <p:cNvSpPr txBox="true"/>
          <p:nvPr/>
        </p:nvSpPr>
        <p:spPr>
          <a:xfrm rot="0">
            <a:off x="6716548" y="4674443"/>
            <a:ext cx="4770617" cy="695325"/>
          </a:xfrm>
          <a:prstGeom prst="rect">
            <a:avLst/>
          </a:prstGeom>
        </p:spPr>
        <p:txBody>
          <a:bodyPr anchor="t" rtlCol="false" tIns="0" lIns="0" bIns="0" rIns="0">
            <a:spAutoFit/>
          </a:bodyPr>
          <a:lstStyle/>
          <a:p>
            <a:pPr algn="ctr" marL="0" indent="0" lvl="0">
              <a:lnSpc>
                <a:spcPts val="5400"/>
              </a:lnSpc>
              <a:spcBef>
                <a:spcPct val="0"/>
              </a:spcBef>
            </a:pPr>
            <a:r>
              <a:rPr lang="en-US" sz="4500">
                <a:solidFill>
                  <a:srgbClr val="000000"/>
                </a:solidFill>
                <a:latin typeface="Bobby Jones Bold"/>
              </a:rPr>
              <a:t>TUJUAN UTAMA</a:t>
            </a:r>
          </a:p>
        </p:txBody>
      </p:sp>
      <p:sp>
        <p:nvSpPr>
          <p:cNvPr name="TextBox 24" id="24"/>
          <p:cNvSpPr txBox="true"/>
          <p:nvPr/>
        </p:nvSpPr>
        <p:spPr>
          <a:xfrm rot="0">
            <a:off x="12107477" y="4680437"/>
            <a:ext cx="4746875" cy="695325"/>
          </a:xfrm>
          <a:prstGeom prst="rect">
            <a:avLst/>
          </a:prstGeom>
        </p:spPr>
        <p:txBody>
          <a:bodyPr anchor="t" rtlCol="false" tIns="0" lIns="0" bIns="0" rIns="0">
            <a:spAutoFit/>
          </a:bodyPr>
          <a:lstStyle/>
          <a:p>
            <a:pPr algn="ctr" marL="0" indent="0" lvl="0">
              <a:lnSpc>
                <a:spcPts val="5400"/>
              </a:lnSpc>
              <a:spcBef>
                <a:spcPct val="0"/>
              </a:spcBef>
            </a:pPr>
            <a:r>
              <a:rPr lang="en-US" sz="4500">
                <a:solidFill>
                  <a:srgbClr val="000000"/>
                </a:solidFill>
                <a:latin typeface="Bobby Jones Bold"/>
              </a:rPr>
              <a:t>ADA 2 KELOMPOK</a:t>
            </a:r>
          </a:p>
        </p:txBody>
      </p:sp>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563917">
            <a:off x="8339518" y="6238151"/>
            <a:ext cx="1524676" cy="695633"/>
          </a:xfrm>
          <a:prstGeom prst="rect">
            <a:avLst/>
          </a:prstGeom>
        </p:spPr>
      </p:pic>
      <p:pic>
        <p:nvPicPr>
          <p:cNvPr name="Picture 26" id="2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563917">
            <a:off x="13693184" y="6076226"/>
            <a:ext cx="1524676" cy="695633"/>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3FB0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5029200" y="4912043"/>
            <a:ext cx="8229600" cy="462915"/>
          </a:xfrm>
          <a:prstGeom prst="rect">
            <a:avLst/>
          </a:prstGeom>
        </p:spPr>
      </p:pic>
      <p:sp>
        <p:nvSpPr>
          <p:cNvPr name="TextBox 6" id="6"/>
          <p:cNvSpPr txBox="true"/>
          <p:nvPr/>
        </p:nvSpPr>
        <p:spPr>
          <a:xfrm rot="0">
            <a:off x="2099520" y="2123074"/>
            <a:ext cx="5812897" cy="866775"/>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000000"/>
                </a:solidFill>
                <a:latin typeface="Bobby Jones"/>
              </a:rPr>
              <a:t>kategoris</a:t>
            </a:r>
          </a:p>
        </p:txBody>
      </p:sp>
      <p:grpSp>
        <p:nvGrpSpPr>
          <p:cNvPr name="Group 7" id="7"/>
          <p:cNvGrpSpPr/>
          <p:nvPr/>
        </p:nvGrpSpPr>
        <p:grpSpPr>
          <a:xfrm rot="0">
            <a:off x="1354793" y="3218449"/>
            <a:ext cx="7314985" cy="5475583"/>
            <a:chOff x="0" y="0"/>
            <a:chExt cx="2349205" cy="1758482"/>
          </a:xfrm>
        </p:grpSpPr>
        <p:sp>
          <p:nvSpPr>
            <p:cNvPr name="Freeform 8" id="8"/>
            <p:cNvSpPr/>
            <p:nvPr/>
          </p:nvSpPr>
          <p:spPr>
            <a:xfrm>
              <a:off x="0" y="0"/>
              <a:ext cx="2349205" cy="1758482"/>
            </a:xfrm>
            <a:custGeom>
              <a:avLst/>
              <a:gdLst/>
              <a:ahLst/>
              <a:cxnLst/>
              <a:rect r="r" b="b" t="t" l="l"/>
              <a:pathLst>
                <a:path h="1758482" w="2349205">
                  <a:moveTo>
                    <a:pt x="0" y="0"/>
                  </a:moveTo>
                  <a:lnTo>
                    <a:pt x="2349205" y="0"/>
                  </a:lnTo>
                  <a:lnTo>
                    <a:pt x="2349205" y="1758482"/>
                  </a:lnTo>
                  <a:lnTo>
                    <a:pt x="0" y="1758482"/>
                  </a:lnTo>
                  <a:close/>
                </a:path>
              </a:pathLst>
            </a:custGeom>
            <a:solidFill>
              <a:srgbClr val="ACDCFD"/>
            </a:solidFill>
            <a:ln w="47625">
              <a:solidFill>
                <a:srgbClr val="000000"/>
              </a:solidFill>
            </a:ln>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348476" y="3803590"/>
            <a:ext cx="6992566" cy="4210050"/>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000000"/>
                </a:solidFill>
                <a:latin typeface="Rugrats Sans"/>
              </a:rPr>
              <a:t>Terdiri atas 1 kesimpulan dan 2 premis (ketiganya merupakan proposisi kategoris).</a:t>
            </a:r>
          </a:p>
          <a:p>
            <a:pPr marL="647700" indent="-323850" lvl="1">
              <a:lnSpc>
                <a:spcPts val="3600"/>
              </a:lnSpc>
              <a:buFont typeface="Arial"/>
              <a:buChar char="•"/>
            </a:pPr>
            <a:r>
              <a:rPr lang="en-US" sz="3000">
                <a:solidFill>
                  <a:srgbClr val="000000"/>
                </a:solidFill>
                <a:latin typeface="Rugrats Sans"/>
              </a:rPr>
              <a:t>Kesimpulan terdiri atas term subjek dan term predikat.</a:t>
            </a:r>
          </a:p>
          <a:p>
            <a:pPr marL="647700" indent="-323850" lvl="1">
              <a:lnSpc>
                <a:spcPts val="3600"/>
              </a:lnSpc>
              <a:buFont typeface="Arial"/>
              <a:buChar char="•"/>
            </a:pPr>
            <a:r>
              <a:rPr lang="en-US" sz="3000">
                <a:solidFill>
                  <a:srgbClr val="000000"/>
                </a:solidFill>
                <a:latin typeface="Rugrats Sans"/>
              </a:rPr>
              <a:t>Terdapat 2 prinsip:</a:t>
            </a:r>
          </a:p>
          <a:p>
            <a:pPr marL="1295400" indent="-431800" lvl="2">
              <a:lnSpc>
                <a:spcPts val="3600"/>
              </a:lnSpc>
              <a:buFont typeface="Arial"/>
              <a:buChar char="⚬"/>
            </a:pPr>
            <a:r>
              <a:rPr lang="en-US" sz="3000">
                <a:solidFill>
                  <a:srgbClr val="000000"/>
                </a:solidFill>
                <a:latin typeface="Rugrats Sans"/>
              </a:rPr>
              <a:t>P</a:t>
            </a:r>
            <a:r>
              <a:rPr lang="en-US" sz="3000">
                <a:solidFill>
                  <a:srgbClr val="000000"/>
                </a:solidFill>
                <a:latin typeface="Rugrats Sans"/>
              </a:rPr>
              <a:t>engakuan tentang sesama dan </a:t>
            </a:r>
          </a:p>
          <a:p>
            <a:pPr marL="1295400" indent="-431800" lvl="2">
              <a:lnSpc>
                <a:spcPts val="3600"/>
              </a:lnSpc>
              <a:buFont typeface="Arial"/>
              <a:buChar char="⚬"/>
            </a:pPr>
            <a:r>
              <a:rPr lang="en-US" sz="3000">
                <a:solidFill>
                  <a:srgbClr val="000000"/>
                </a:solidFill>
                <a:latin typeface="Rugrats Sans"/>
              </a:rPr>
              <a:t>pengingkaran tentang sesama</a:t>
            </a:r>
          </a:p>
          <a:p>
            <a:pPr>
              <a:lnSpc>
                <a:spcPts val="3600"/>
              </a:lnSpc>
            </a:pPr>
          </a:p>
        </p:txBody>
      </p:sp>
      <p:sp>
        <p:nvSpPr>
          <p:cNvPr name="TextBox 11" id="11"/>
          <p:cNvSpPr txBox="true"/>
          <p:nvPr/>
        </p:nvSpPr>
        <p:spPr>
          <a:xfrm rot="0">
            <a:off x="10364297" y="2046874"/>
            <a:ext cx="5841508" cy="866775"/>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000000"/>
                </a:solidFill>
                <a:latin typeface="Bobby Jones"/>
              </a:rPr>
              <a:t>hipotesis</a:t>
            </a:r>
          </a:p>
        </p:txBody>
      </p:sp>
      <p:grpSp>
        <p:nvGrpSpPr>
          <p:cNvPr name="Group 12" id="12"/>
          <p:cNvGrpSpPr/>
          <p:nvPr/>
        </p:nvGrpSpPr>
        <p:grpSpPr>
          <a:xfrm rot="0">
            <a:off x="5012285" y="463998"/>
            <a:ext cx="8272765" cy="1304306"/>
            <a:chOff x="0" y="0"/>
            <a:chExt cx="2178835" cy="343521"/>
          </a:xfrm>
        </p:grpSpPr>
        <p:sp>
          <p:nvSpPr>
            <p:cNvPr name="Freeform 13" id="13"/>
            <p:cNvSpPr/>
            <p:nvPr/>
          </p:nvSpPr>
          <p:spPr>
            <a:xfrm>
              <a:off x="0" y="0"/>
              <a:ext cx="2178835" cy="343521"/>
            </a:xfrm>
            <a:custGeom>
              <a:avLst/>
              <a:gdLst/>
              <a:ahLst/>
              <a:cxnLst/>
              <a:rect r="r" b="b" t="t" l="l"/>
              <a:pathLst>
                <a:path h="343521" w="2178835">
                  <a:moveTo>
                    <a:pt x="1975635" y="0"/>
                  </a:moveTo>
                  <a:lnTo>
                    <a:pt x="203200" y="0"/>
                  </a:lnTo>
                  <a:lnTo>
                    <a:pt x="0" y="171760"/>
                  </a:lnTo>
                  <a:lnTo>
                    <a:pt x="203200" y="343521"/>
                  </a:lnTo>
                  <a:lnTo>
                    <a:pt x="1975635" y="343521"/>
                  </a:lnTo>
                  <a:lnTo>
                    <a:pt x="2178835" y="171760"/>
                  </a:lnTo>
                  <a:lnTo>
                    <a:pt x="1975635" y="0"/>
                  </a:lnTo>
                  <a:close/>
                </a:path>
              </a:pathLst>
            </a:custGeom>
            <a:solidFill>
              <a:srgbClr val="FFFFFF"/>
            </a:solidFill>
            <a:ln w="66675">
              <a:solidFill>
                <a:srgbClr val="000000"/>
              </a:solidFill>
            </a:ln>
          </p:spPr>
        </p:sp>
        <p:sp>
          <p:nvSpPr>
            <p:cNvPr name="TextBox 14" id="14"/>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5620250" y="668476"/>
            <a:ext cx="7047499" cy="866775"/>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000000"/>
                </a:solidFill>
                <a:latin typeface="Bobby Jones"/>
              </a:rPr>
              <a:t>2 kelompok silogisme</a:t>
            </a:r>
          </a:p>
        </p:txBody>
      </p:sp>
      <p:grpSp>
        <p:nvGrpSpPr>
          <p:cNvPr name="Group 16" id="16"/>
          <p:cNvGrpSpPr/>
          <p:nvPr/>
        </p:nvGrpSpPr>
        <p:grpSpPr>
          <a:xfrm rot="0">
            <a:off x="9627558" y="3218449"/>
            <a:ext cx="7314985" cy="5475583"/>
            <a:chOff x="0" y="0"/>
            <a:chExt cx="2349205" cy="1758482"/>
          </a:xfrm>
        </p:grpSpPr>
        <p:sp>
          <p:nvSpPr>
            <p:cNvPr name="Freeform 17" id="17"/>
            <p:cNvSpPr/>
            <p:nvPr/>
          </p:nvSpPr>
          <p:spPr>
            <a:xfrm>
              <a:off x="0" y="0"/>
              <a:ext cx="2349205" cy="1758482"/>
            </a:xfrm>
            <a:custGeom>
              <a:avLst/>
              <a:gdLst/>
              <a:ahLst/>
              <a:cxnLst/>
              <a:rect r="r" b="b" t="t" l="l"/>
              <a:pathLst>
                <a:path h="1758482" w="2349205">
                  <a:moveTo>
                    <a:pt x="0" y="0"/>
                  </a:moveTo>
                  <a:lnTo>
                    <a:pt x="2349205" y="0"/>
                  </a:lnTo>
                  <a:lnTo>
                    <a:pt x="2349205" y="1758482"/>
                  </a:lnTo>
                  <a:lnTo>
                    <a:pt x="0" y="1758482"/>
                  </a:lnTo>
                  <a:close/>
                </a:path>
              </a:pathLst>
            </a:custGeom>
            <a:solidFill>
              <a:srgbClr val="ACDCFD"/>
            </a:solidFill>
            <a:ln w="47625">
              <a:solidFill>
                <a:srgbClr val="000000"/>
              </a:solidFill>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946957" y="3361324"/>
            <a:ext cx="7567086" cy="5581650"/>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000000"/>
                </a:solidFill>
                <a:latin typeface="Rugrats Sans"/>
              </a:rPr>
              <a:t>Terdiri dari 2 jenis proposisi: </a:t>
            </a:r>
          </a:p>
          <a:p>
            <a:pPr marL="1295400" indent="-431800" lvl="2">
              <a:lnSpc>
                <a:spcPts val="3600"/>
              </a:lnSpc>
              <a:buFont typeface="Arial"/>
              <a:buChar char="⚬"/>
            </a:pPr>
            <a:r>
              <a:rPr lang="en-US" sz="3000">
                <a:solidFill>
                  <a:srgbClr val="000000"/>
                </a:solidFill>
                <a:latin typeface="Rugrats Sans"/>
              </a:rPr>
              <a:t>hipotesis (bersyarat) dan</a:t>
            </a:r>
          </a:p>
          <a:p>
            <a:pPr marL="1295400" indent="-431800" lvl="2">
              <a:lnSpc>
                <a:spcPts val="3600"/>
              </a:lnSpc>
              <a:buFont typeface="Arial"/>
              <a:buChar char="⚬"/>
            </a:pPr>
            <a:r>
              <a:rPr lang="en-US" sz="3000">
                <a:solidFill>
                  <a:srgbClr val="000000"/>
                </a:solidFill>
                <a:latin typeface="Rugrats Sans"/>
              </a:rPr>
              <a:t>disjungtif ("atau" sebagai penghubung).</a:t>
            </a:r>
          </a:p>
          <a:p>
            <a:pPr marL="647700" indent="-323850" lvl="1">
              <a:lnSpc>
                <a:spcPts val="3600"/>
              </a:lnSpc>
              <a:buFont typeface="Arial"/>
              <a:buChar char="•"/>
            </a:pPr>
            <a:r>
              <a:rPr lang="en-US" sz="3000">
                <a:solidFill>
                  <a:srgbClr val="000000"/>
                </a:solidFill>
                <a:latin typeface="Rugrats Sans"/>
              </a:rPr>
              <a:t>Terdapat 2 dalil, </a:t>
            </a:r>
          </a:p>
          <a:p>
            <a:pPr marL="1295400" indent="-431800" lvl="2">
              <a:lnSpc>
                <a:spcPts val="3600"/>
              </a:lnSpc>
              <a:buFont typeface="Arial"/>
              <a:buChar char="⚬"/>
            </a:pPr>
            <a:r>
              <a:rPr lang="en-US" sz="3000">
                <a:solidFill>
                  <a:srgbClr val="000000"/>
                </a:solidFill>
                <a:latin typeface="Rugrats Sans"/>
              </a:rPr>
              <a:t>modus ponens (pembenaran anteseden -&gt; pembenaran konsekuen) dan </a:t>
            </a:r>
          </a:p>
          <a:p>
            <a:pPr marL="1295400" indent="-431800" lvl="2">
              <a:lnSpc>
                <a:spcPts val="3600"/>
              </a:lnSpc>
              <a:buFont typeface="Arial"/>
              <a:buChar char="⚬"/>
            </a:pPr>
            <a:r>
              <a:rPr lang="en-US" sz="3000">
                <a:solidFill>
                  <a:srgbClr val="000000"/>
                </a:solidFill>
                <a:latin typeface="Rugrats Sans"/>
              </a:rPr>
              <a:t>modus tollens (penegasian konsekuen -&gt; penegasian anteseden).</a:t>
            </a:r>
          </a:p>
          <a:p>
            <a:pPr>
              <a:lnSpc>
                <a:spcPts val="36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2105751" y="3447388"/>
            <a:ext cx="14076498" cy="1293978"/>
            <a:chOff x="0" y="0"/>
            <a:chExt cx="1647138" cy="151413"/>
          </a:xfrm>
        </p:grpSpPr>
        <p:sp>
          <p:nvSpPr>
            <p:cNvPr name="Freeform 3" id="3"/>
            <p:cNvSpPr/>
            <p:nvPr/>
          </p:nvSpPr>
          <p:spPr>
            <a:xfrm>
              <a:off x="0" y="0"/>
              <a:ext cx="1647138" cy="151413"/>
            </a:xfrm>
            <a:custGeom>
              <a:avLst/>
              <a:gdLst/>
              <a:ahLst/>
              <a:cxnLst/>
              <a:rect r="r" b="b" t="t" l="l"/>
              <a:pathLst>
                <a:path h="151413" w="1647138">
                  <a:moveTo>
                    <a:pt x="0" y="0"/>
                  </a:moveTo>
                  <a:lnTo>
                    <a:pt x="1647138" y="0"/>
                  </a:lnTo>
                  <a:lnTo>
                    <a:pt x="1647138" y="151413"/>
                  </a:lnTo>
                  <a:lnTo>
                    <a:pt x="0" y="151413"/>
                  </a:lnTo>
                  <a:close/>
                </a:path>
              </a:pathLst>
            </a:custGeom>
            <a:solidFill>
              <a:srgbClr val="ACDC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24258" y="994603"/>
            <a:ext cx="12198684" cy="1094756"/>
            <a:chOff x="0" y="0"/>
            <a:chExt cx="3212822" cy="288331"/>
          </a:xfrm>
        </p:grpSpPr>
        <p:sp>
          <p:nvSpPr>
            <p:cNvPr name="Freeform 6" id="6"/>
            <p:cNvSpPr/>
            <p:nvPr/>
          </p:nvSpPr>
          <p:spPr>
            <a:xfrm>
              <a:off x="0" y="0"/>
              <a:ext cx="3212822" cy="288331"/>
            </a:xfrm>
            <a:custGeom>
              <a:avLst/>
              <a:gdLst/>
              <a:ahLst/>
              <a:cxnLst/>
              <a:rect r="r" b="b" t="t" l="l"/>
              <a:pathLst>
                <a:path h="288331" w="3212822">
                  <a:moveTo>
                    <a:pt x="3009622" y="0"/>
                  </a:moveTo>
                  <a:lnTo>
                    <a:pt x="203200" y="0"/>
                  </a:lnTo>
                  <a:lnTo>
                    <a:pt x="0" y="144165"/>
                  </a:lnTo>
                  <a:lnTo>
                    <a:pt x="203200" y="288331"/>
                  </a:lnTo>
                  <a:lnTo>
                    <a:pt x="3009622" y="288331"/>
                  </a:lnTo>
                  <a:lnTo>
                    <a:pt x="3212822" y="144165"/>
                  </a:lnTo>
                  <a:lnTo>
                    <a:pt x="3009622" y="0"/>
                  </a:lnTo>
                  <a:close/>
                </a:path>
              </a:pathLst>
            </a:custGeom>
            <a:solidFill>
              <a:srgbClr val="FFFFFF"/>
            </a:solidFill>
            <a:ln w="66675">
              <a:solidFill>
                <a:srgbClr val="000000"/>
              </a:solidFill>
            </a:ln>
          </p:spPr>
        </p:sp>
        <p:sp>
          <p:nvSpPr>
            <p:cNvPr name="TextBox 7" id="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113410" y="1027631"/>
            <a:ext cx="1206118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Contoh silogisme kategoris</a:t>
            </a:r>
          </a:p>
        </p:txBody>
      </p:sp>
      <p:sp>
        <p:nvSpPr>
          <p:cNvPr name="TextBox 9" id="9"/>
          <p:cNvSpPr txBox="true"/>
          <p:nvPr/>
        </p:nvSpPr>
        <p:spPr>
          <a:xfrm rot="0">
            <a:off x="2466116" y="3810930"/>
            <a:ext cx="13355767" cy="538318"/>
          </a:xfrm>
          <a:prstGeom prst="rect">
            <a:avLst/>
          </a:prstGeom>
        </p:spPr>
        <p:txBody>
          <a:bodyPr anchor="t" rtlCol="false" tIns="0" lIns="0" bIns="0" rIns="0">
            <a:spAutoFit/>
          </a:bodyPr>
          <a:lstStyle/>
          <a:p>
            <a:pPr algn="ctr">
              <a:lnSpc>
                <a:spcPts val="3372"/>
              </a:lnSpc>
            </a:pPr>
            <a:r>
              <a:rPr lang="en-US" sz="3372">
                <a:solidFill>
                  <a:srgbClr val="000000"/>
                </a:solidFill>
                <a:latin typeface="Rugrats Sans Bold"/>
              </a:rPr>
              <a:t>Semua mahasiswa Universitas Indonesia mengambil kelas MPKT.</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6208811" y="336096"/>
            <a:ext cx="1669615" cy="1496582"/>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68774" y="336096"/>
            <a:ext cx="1669615" cy="1496582"/>
          </a:xfrm>
          <a:prstGeom prst="rect">
            <a:avLst/>
          </a:prstGeom>
        </p:spPr>
      </p:pic>
      <p:sp>
        <p:nvSpPr>
          <p:cNvPr name="TextBox 12" id="12"/>
          <p:cNvSpPr txBox="true"/>
          <p:nvPr/>
        </p:nvSpPr>
        <p:spPr>
          <a:xfrm rot="0">
            <a:off x="234776" y="2365584"/>
            <a:ext cx="17643650" cy="710329"/>
          </a:xfrm>
          <a:prstGeom prst="rect">
            <a:avLst/>
          </a:prstGeom>
        </p:spPr>
        <p:txBody>
          <a:bodyPr anchor="t" rtlCol="false" tIns="0" lIns="0" bIns="0" rIns="0">
            <a:spAutoFit/>
          </a:bodyPr>
          <a:lstStyle/>
          <a:p>
            <a:pPr algn="ctr">
              <a:lnSpc>
                <a:spcPts val="4879"/>
              </a:lnSpc>
            </a:pPr>
            <a:r>
              <a:rPr lang="en-US" sz="4065">
                <a:solidFill>
                  <a:srgbClr val="000000"/>
                </a:solidFill>
                <a:latin typeface="Rugrats Sans"/>
              </a:rPr>
              <a:t>(Penerapan prinsip pengakuan tentang semua)</a:t>
            </a:r>
          </a:p>
        </p:txBody>
      </p:sp>
      <p:grpSp>
        <p:nvGrpSpPr>
          <p:cNvPr name="Group 13" id="13"/>
          <p:cNvGrpSpPr/>
          <p:nvPr/>
        </p:nvGrpSpPr>
        <p:grpSpPr>
          <a:xfrm rot="0">
            <a:off x="2105751" y="5109202"/>
            <a:ext cx="14076498" cy="1293978"/>
            <a:chOff x="0" y="0"/>
            <a:chExt cx="1647138" cy="151413"/>
          </a:xfrm>
        </p:grpSpPr>
        <p:sp>
          <p:nvSpPr>
            <p:cNvPr name="Freeform 14" id="14"/>
            <p:cNvSpPr/>
            <p:nvPr/>
          </p:nvSpPr>
          <p:spPr>
            <a:xfrm>
              <a:off x="0" y="0"/>
              <a:ext cx="1647138" cy="151413"/>
            </a:xfrm>
            <a:custGeom>
              <a:avLst/>
              <a:gdLst/>
              <a:ahLst/>
              <a:cxnLst/>
              <a:rect r="r" b="b" t="t" l="l"/>
              <a:pathLst>
                <a:path h="151413" w="1647138">
                  <a:moveTo>
                    <a:pt x="0" y="0"/>
                  </a:moveTo>
                  <a:lnTo>
                    <a:pt x="1647138" y="0"/>
                  </a:lnTo>
                  <a:lnTo>
                    <a:pt x="1647138" y="151413"/>
                  </a:lnTo>
                  <a:lnTo>
                    <a:pt x="0" y="151413"/>
                  </a:lnTo>
                  <a:close/>
                </a:path>
              </a:pathLst>
            </a:custGeom>
            <a:solidFill>
              <a:srgbClr val="ACDCFD"/>
            </a:solidFill>
            <a:ln w="66675">
              <a:solidFill>
                <a:srgbClr val="000000"/>
              </a:solidFill>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466116" y="5472744"/>
            <a:ext cx="13355767" cy="538318"/>
          </a:xfrm>
          <a:prstGeom prst="rect">
            <a:avLst/>
          </a:prstGeom>
        </p:spPr>
        <p:txBody>
          <a:bodyPr anchor="t" rtlCol="false" tIns="0" lIns="0" bIns="0" rIns="0">
            <a:spAutoFit/>
          </a:bodyPr>
          <a:lstStyle/>
          <a:p>
            <a:pPr algn="ctr">
              <a:lnSpc>
                <a:spcPts val="3372"/>
              </a:lnSpc>
            </a:pPr>
            <a:r>
              <a:rPr lang="en-US" sz="3372">
                <a:solidFill>
                  <a:srgbClr val="000000"/>
                </a:solidFill>
                <a:latin typeface="Rugrats Sans Bold"/>
              </a:rPr>
              <a:t>Budi adalah mahasiswa Universitas Indonesia.</a:t>
            </a:r>
          </a:p>
        </p:txBody>
      </p:sp>
      <p:grpSp>
        <p:nvGrpSpPr>
          <p:cNvPr name="Group 17" id="17"/>
          <p:cNvGrpSpPr/>
          <p:nvPr/>
        </p:nvGrpSpPr>
        <p:grpSpPr>
          <a:xfrm rot="0">
            <a:off x="2105751" y="6736314"/>
            <a:ext cx="14076498" cy="1293978"/>
            <a:chOff x="0" y="0"/>
            <a:chExt cx="1647138" cy="151413"/>
          </a:xfrm>
        </p:grpSpPr>
        <p:sp>
          <p:nvSpPr>
            <p:cNvPr name="Freeform 18" id="18"/>
            <p:cNvSpPr/>
            <p:nvPr/>
          </p:nvSpPr>
          <p:spPr>
            <a:xfrm>
              <a:off x="0" y="0"/>
              <a:ext cx="1647138" cy="151413"/>
            </a:xfrm>
            <a:custGeom>
              <a:avLst/>
              <a:gdLst/>
              <a:ahLst/>
              <a:cxnLst/>
              <a:rect r="r" b="b" t="t" l="l"/>
              <a:pathLst>
                <a:path h="151413" w="1647138">
                  <a:moveTo>
                    <a:pt x="0" y="0"/>
                  </a:moveTo>
                  <a:lnTo>
                    <a:pt x="1647138" y="0"/>
                  </a:lnTo>
                  <a:lnTo>
                    <a:pt x="1647138" y="151413"/>
                  </a:lnTo>
                  <a:lnTo>
                    <a:pt x="0" y="151413"/>
                  </a:lnTo>
                  <a:close/>
                </a:path>
              </a:pathLst>
            </a:custGeom>
            <a:solidFill>
              <a:srgbClr val="ACDCFD"/>
            </a:solidFill>
            <a:ln w="66675">
              <a:solidFill>
                <a:srgbClr val="000000"/>
              </a:solidFill>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466116" y="7099856"/>
            <a:ext cx="13355767" cy="538318"/>
          </a:xfrm>
          <a:prstGeom prst="rect">
            <a:avLst/>
          </a:prstGeom>
        </p:spPr>
        <p:txBody>
          <a:bodyPr anchor="t" rtlCol="false" tIns="0" lIns="0" bIns="0" rIns="0">
            <a:spAutoFit/>
          </a:bodyPr>
          <a:lstStyle/>
          <a:p>
            <a:pPr algn="ctr">
              <a:lnSpc>
                <a:spcPts val="3372"/>
              </a:lnSpc>
            </a:pPr>
            <a:r>
              <a:rPr lang="en-US" sz="3372">
                <a:solidFill>
                  <a:srgbClr val="000000"/>
                </a:solidFill>
                <a:latin typeface="Rugrats Sans"/>
              </a:rPr>
              <a:t>Jadi, Budi mengambil kelas MPKT.</a:t>
            </a:r>
          </a:p>
        </p:txBody>
      </p:sp>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454159" y="6249658"/>
            <a:ext cx="5578366" cy="4037342"/>
          </a:xfrm>
          <a:prstGeom prst="rect">
            <a:avLst/>
          </a:prstGeom>
        </p:spPr>
      </p:pic>
      <p:sp>
        <p:nvSpPr>
          <p:cNvPr name="TextBox 22" id="22"/>
          <p:cNvSpPr txBox="true"/>
          <p:nvPr/>
        </p:nvSpPr>
        <p:spPr>
          <a:xfrm rot="0">
            <a:off x="12061372" y="7288073"/>
            <a:ext cx="6642795" cy="1822071"/>
          </a:xfrm>
          <a:prstGeom prst="rect">
            <a:avLst/>
          </a:prstGeom>
        </p:spPr>
        <p:txBody>
          <a:bodyPr anchor="t" rtlCol="false" tIns="0" lIns="0" bIns="0" rIns="0">
            <a:spAutoFit/>
          </a:bodyPr>
          <a:lstStyle/>
          <a:p>
            <a:pPr algn="ctr">
              <a:lnSpc>
                <a:spcPts val="4786"/>
              </a:lnSpc>
            </a:pPr>
            <a:r>
              <a:rPr lang="en-US" sz="3988">
                <a:solidFill>
                  <a:srgbClr val="000000"/>
                </a:solidFill>
                <a:latin typeface="Bobby Jones"/>
              </a:rPr>
              <a:t>kesimpulan </a:t>
            </a:r>
          </a:p>
          <a:p>
            <a:pPr algn="ctr">
              <a:lnSpc>
                <a:spcPts val="4786"/>
              </a:lnSpc>
            </a:pPr>
            <a:r>
              <a:rPr lang="en-US" sz="3988">
                <a:solidFill>
                  <a:srgbClr val="000000"/>
                </a:solidFill>
                <a:latin typeface="Bobby Jones"/>
              </a:rPr>
              <a:t>tersebut </a:t>
            </a:r>
          </a:p>
          <a:p>
            <a:pPr algn="ctr">
              <a:lnSpc>
                <a:spcPts val="4786"/>
              </a:lnSpc>
            </a:pPr>
            <a:r>
              <a:rPr lang="en-US" sz="3988">
                <a:solidFill>
                  <a:srgbClr val="000000"/>
                </a:solidFill>
                <a:latin typeface="Bobby Jones"/>
              </a:rPr>
              <a:t>Valid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028700" y="1129161"/>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3FB0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5029200" y="4912043"/>
            <a:ext cx="8229600" cy="462915"/>
          </a:xfrm>
          <a:prstGeom prst="rect">
            <a:avLst/>
          </a:prstGeom>
        </p:spPr>
      </p:pic>
      <p:sp>
        <p:nvSpPr>
          <p:cNvPr name="TextBox 6" id="6"/>
          <p:cNvSpPr txBox="true"/>
          <p:nvPr/>
        </p:nvSpPr>
        <p:spPr>
          <a:xfrm rot="0">
            <a:off x="2099520" y="2123074"/>
            <a:ext cx="5812897" cy="866775"/>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000000"/>
                </a:solidFill>
                <a:latin typeface="Bobby Jones"/>
              </a:rPr>
              <a:t>formal</a:t>
            </a:r>
          </a:p>
        </p:txBody>
      </p:sp>
      <p:grpSp>
        <p:nvGrpSpPr>
          <p:cNvPr name="Group 7" id="7"/>
          <p:cNvGrpSpPr/>
          <p:nvPr/>
        </p:nvGrpSpPr>
        <p:grpSpPr>
          <a:xfrm rot="0">
            <a:off x="1354793" y="3218449"/>
            <a:ext cx="7314985" cy="1925051"/>
            <a:chOff x="0" y="0"/>
            <a:chExt cx="2349205" cy="618230"/>
          </a:xfrm>
        </p:grpSpPr>
        <p:sp>
          <p:nvSpPr>
            <p:cNvPr name="Freeform 8" id="8"/>
            <p:cNvSpPr/>
            <p:nvPr/>
          </p:nvSpPr>
          <p:spPr>
            <a:xfrm>
              <a:off x="0" y="0"/>
              <a:ext cx="2349205" cy="618230"/>
            </a:xfrm>
            <a:custGeom>
              <a:avLst/>
              <a:gdLst/>
              <a:ahLst/>
              <a:cxnLst/>
              <a:rect r="r" b="b" t="t" l="l"/>
              <a:pathLst>
                <a:path h="618230" w="2349205">
                  <a:moveTo>
                    <a:pt x="0" y="0"/>
                  </a:moveTo>
                  <a:lnTo>
                    <a:pt x="2349205" y="0"/>
                  </a:lnTo>
                  <a:lnTo>
                    <a:pt x="2349205" y="618230"/>
                  </a:lnTo>
                  <a:lnTo>
                    <a:pt x="0" y="618230"/>
                  </a:lnTo>
                  <a:close/>
                </a:path>
              </a:pathLst>
            </a:custGeom>
            <a:solidFill>
              <a:srgbClr val="ACDCFD"/>
            </a:solidFill>
            <a:ln w="47625">
              <a:solidFill>
                <a:srgbClr val="000000"/>
              </a:solidFill>
            </a:ln>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516002" y="3513724"/>
            <a:ext cx="6992566" cy="1466850"/>
          </a:xfrm>
          <a:prstGeom prst="rect">
            <a:avLst/>
          </a:prstGeom>
        </p:spPr>
        <p:txBody>
          <a:bodyPr anchor="t" rtlCol="false" tIns="0" lIns="0" bIns="0" rIns="0">
            <a:spAutoFit/>
          </a:bodyPr>
          <a:lstStyle/>
          <a:p>
            <a:pPr algn="ctr">
              <a:lnSpc>
                <a:spcPts val="3600"/>
              </a:lnSpc>
            </a:pPr>
            <a:r>
              <a:rPr lang="en-US" sz="3000">
                <a:solidFill>
                  <a:srgbClr val="000000"/>
                </a:solidFill>
                <a:latin typeface="Rugrats Sans"/>
              </a:rPr>
              <a:t>Pelanggaran terhadap dalil-dalil logika yang menyebabkan kesimpulan menjadi tidak valid.</a:t>
            </a:r>
          </a:p>
        </p:txBody>
      </p:sp>
      <p:sp>
        <p:nvSpPr>
          <p:cNvPr name="TextBox 11" id="11"/>
          <p:cNvSpPr txBox="true"/>
          <p:nvPr/>
        </p:nvSpPr>
        <p:spPr>
          <a:xfrm rot="0">
            <a:off x="2085215" y="5562600"/>
            <a:ext cx="5841508" cy="866775"/>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000000"/>
                </a:solidFill>
                <a:latin typeface="Bobby Jones"/>
              </a:rPr>
              <a:t>non-formal</a:t>
            </a:r>
          </a:p>
        </p:txBody>
      </p:sp>
      <p:grpSp>
        <p:nvGrpSpPr>
          <p:cNvPr name="Group 12" id="12"/>
          <p:cNvGrpSpPr/>
          <p:nvPr/>
        </p:nvGrpSpPr>
        <p:grpSpPr>
          <a:xfrm rot="0">
            <a:off x="4282538" y="463998"/>
            <a:ext cx="9447962" cy="1304306"/>
            <a:chOff x="0" y="0"/>
            <a:chExt cx="2488352" cy="343521"/>
          </a:xfrm>
        </p:grpSpPr>
        <p:sp>
          <p:nvSpPr>
            <p:cNvPr name="Freeform 13" id="13"/>
            <p:cNvSpPr/>
            <p:nvPr/>
          </p:nvSpPr>
          <p:spPr>
            <a:xfrm>
              <a:off x="0" y="0"/>
              <a:ext cx="2488352" cy="343521"/>
            </a:xfrm>
            <a:custGeom>
              <a:avLst/>
              <a:gdLst/>
              <a:ahLst/>
              <a:cxnLst/>
              <a:rect r="r" b="b" t="t" l="l"/>
              <a:pathLst>
                <a:path h="343521" w="2488352">
                  <a:moveTo>
                    <a:pt x="2285152" y="0"/>
                  </a:moveTo>
                  <a:lnTo>
                    <a:pt x="203200" y="0"/>
                  </a:lnTo>
                  <a:lnTo>
                    <a:pt x="0" y="171760"/>
                  </a:lnTo>
                  <a:lnTo>
                    <a:pt x="203200" y="343521"/>
                  </a:lnTo>
                  <a:lnTo>
                    <a:pt x="2285152" y="343521"/>
                  </a:lnTo>
                  <a:lnTo>
                    <a:pt x="2488352" y="171760"/>
                  </a:lnTo>
                  <a:lnTo>
                    <a:pt x="2285152" y="0"/>
                  </a:lnTo>
                  <a:close/>
                </a:path>
              </a:pathLst>
            </a:custGeom>
            <a:solidFill>
              <a:srgbClr val="FFFFFF"/>
            </a:solidFill>
            <a:ln w="66675">
              <a:solidFill>
                <a:srgbClr val="000000"/>
              </a:solidFill>
            </a:ln>
          </p:spPr>
        </p:sp>
        <p:sp>
          <p:nvSpPr>
            <p:cNvPr name="TextBox 14" id="14"/>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4808112" y="668476"/>
            <a:ext cx="8671775" cy="866775"/>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000000"/>
                </a:solidFill>
                <a:latin typeface="Bobby Jones"/>
              </a:rPr>
              <a:t>KEKELIRUAN DALAM BERPIKIR</a:t>
            </a:r>
          </a:p>
        </p:txBody>
      </p:sp>
      <p:grpSp>
        <p:nvGrpSpPr>
          <p:cNvPr name="Group 16" id="16"/>
          <p:cNvGrpSpPr/>
          <p:nvPr/>
        </p:nvGrpSpPr>
        <p:grpSpPr>
          <a:xfrm rot="0">
            <a:off x="1348476" y="6734175"/>
            <a:ext cx="7314985" cy="1925051"/>
            <a:chOff x="0" y="0"/>
            <a:chExt cx="2349205" cy="618230"/>
          </a:xfrm>
        </p:grpSpPr>
        <p:sp>
          <p:nvSpPr>
            <p:cNvPr name="Freeform 17" id="17"/>
            <p:cNvSpPr/>
            <p:nvPr/>
          </p:nvSpPr>
          <p:spPr>
            <a:xfrm>
              <a:off x="0" y="0"/>
              <a:ext cx="2349205" cy="618230"/>
            </a:xfrm>
            <a:custGeom>
              <a:avLst/>
              <a:gdLst/>
              <a:ahLst/>
              <a:cxnLst/>
              <a:rect r="r" b="b" t="t" l="l"/>
              <a:pathLst>
                <a:path h="618230" w="2349205">
                  <a:moveTo>
                    <a:pt x="0" y="0"/>
                  </a:moveTo>
                  <a:lnTo>
                    <a:pt x="2349205" y="0"/>
                  </a:lnTo>
                  <a:lnTo>
                    <a:pt x="2349205" y="618230"/>
                  </a:lnTo>
                  <a:lnTo>
                    <a:pt x="0" y="618230"/>
                  </a:lnTo>
                  <a:close/>
                </a:path>
              </a:pathLst>
            </a:custGeom>
            <a:solidFill>
              <a:srgbClr val="ACDCFD"/>
            </a:solidFill>
            <a:ln w="47625">
              <a:solidFill>
                <a:srgbClr val="000000"/>
              </a:solidFill>
            </a:ln>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222426" y="7029450"/>
            <a:ext cx="7567086" cy="1466850"/>
          </a:xfrm>
          <a:prstGeom prst="rect">
            <a:avLst/>
          </a:prstGeom>
        </p:spPr>
        <p:txBody>
          <a:bodyPr anchor="t" rtlCol="false" tIns="0" lIns="0" bIns="0" rIns="0">
            <a:spAutoFit/>
          </a:bodyPr>
          <a:lstStyle/>
          <a:p>
            <a:pPr algn="ctr">
              <a:lnSpc>
                <a:spcPts val="3600"/>
              </a:lnSpc>
            </a:pPr>
            <a:r>
              <a:rPr lang="en-US" sz="3000">
                <a:solidFill>
                  <a:srgbClr val="000000"/>
                </a:solidFill>
                <a:latin typeface="Rugrats Sans"/>
              </a:rPr>
              <a:t>Pelanggaran terhadap aturan-aturan kebahasaan atau relevansi antara premis dengan kesimpulan.</a:t>
            </a:r>
          </a:p>
        </p:txBody>
      </p:sp>
      <p:grpSp>
        <p:nvGrpSpPr>
          <p:cNvPr name="Group 20" id="20"/>
          <p:cNvGrpSpPr/>
          <p:nvPr/>
        </p:nvGrpSpPr>
        <p:grpSpPr>
          <a:xfrm rot="749661">
            <a:off x="13976889" y="279222"/>
            <a:ext cx="3374566" cy="1872466"/>
            <a:chOff x="0" y="0"/>
            <a:chExt cx="1187407" cy="658864"/>
          </a:xfrm>
        </p:grpSpPr>
        <p:sp>
          <p:nvSpPr>
            <p:cNvPr name="Freeform 21" id="21"/>
            <p:cNvSpPr/>
            <p:nvPr/>
          </p:nvSpPr>
          <p:spPr>
            <a:xfrm>
              <a:off x="0" y="0"/>
              <a:ext cx="1187407" cy="658864"/>
            </a:xfrm>
            <a:custGeom>
              <a:avLst/>
              <a:gdLst/>
              <a:ahLst/>
              <a:cxnLst/>
              <a:rect r="r" b="b" t="t" l="l"/>
              <a:pathLst>
                <a:path h="658864" w="1187407">
                  <a:moveTo>
                    <a:pt x="593703" y="0"/>
                  </a:moveTo>
                  <a:lnTo>
                    <a:pt x="681351" y="70978"/>
                  </a:lnTo>
                  <a:lnTo>
                    <a:pt x="809093" y="22437"/>
                  </a:lnTo>
                  <a:lnTo>
                    <a:pt x="844810" y="106265"/>
                  </a:lnTo>
                  <a:lnTo>
                    <a:pt x="995392" y="86717"/>
                  </a:lnTo>
                  <a:lnTo>
                    <a:pt x="974356" y="172076"/>
                  </a:lnTo>
                  <a:lnTo>
                    <a:pt x="1127441" y="184160"/>
                  </a:lnTo>
                  <a:lnTo>
                    <a:pt x="1052491" y="259518"/>
                  </a:lnTo>
                  <a:lnTo>
                    <a:pt x="1187407" y="301603"/>
                  </a:lnTo>
                  <a:lnTo>
                    <a:pt x="1068666" y="356786"/>
                  </a:lnTo>
                  <a:lnTo>
                    <a:pt x="1167189" y="423188"/>
                  </a:lnTo>
                  <a:lnTo>
                    <a:pt x="1020693" y="450742"/>
                  </a:lnTo>
                  <a:lnTo>
                    <a:pt x="1069519" y="532493"/>
                  </a:lnTo>
                  <a:lnTo>
                    <a:pt x="915054" y="528695"/>
                  </a:lnTo>
                  <a:lnTo>
                    <a:pt x="907587" y="614754"/>
                  </a:lnTo>
                  <a:lnTo>
                    <a:pt x="766015" y="580119"/>
                  </a:lnTo>
                  <a:lnTo>
                    <a:pt x="703264" y="658864"/>
                  </a:lnTo>
                  <a:lnTo>
                    <a:pt x="593703" y="598069"/>
                  </a:lnTo>
                  <a:lnTo>
                    <a:pt x="484143" y="658864"/>
                  </a:lnTo>
                  <a:lnTo>
                    <a:pt x="421392" y="580119"/>
                  </a:lnTo>
                  <a:lnTo>
                    <a:pt x="279820" y="614754"/>
                  </a:lnTo>
                  <a:lnTo>
                    <a:pt x="272352" y="528695"/>
                  </a:lnTo>
                  <a:lnTo>
                    <a:pt x="117888" y="532493"/>
                  </a:lnTo>
                  <a:lnTo>
                    <a:pt x="166713" y="450742"/>
                  </a:lnTo>
                  <a:lnTo>
                    <a:pt x="20218" y="423188"/>
                  </a:lnTo>
                  <a:lnTo>
                    <a:pt x="118741" y="356786"/>
                  </a:lnTo>
                  <a:lnTo>
                    <a:pt x="0" y="301603"/>
                  </a:lnTo>
                  <a:lnTo>
                    <a:pt x="134915" y="259518"/>
                  </a:lnTo>
                  <a:lnTo>
                    <a:pt x="59965" y="184160"/>
                  </a:lnTo>
                  <a:lnTo>
                    <a:pt x="213050" y="172076"/>
                  </a:lnTo>
                  <a:lnTo>
                    <a:pt x="192015" y="86717"/>
                  </a:lnTo>
                  <a:lnTo>
                    <a:pt x="342596" y="106265"/>
                  </a:lnTo>
                  <a:lnTo>
                    <a:pt x="378313" y="22437"/>
                  </a:lnTo>
                  <a:lnTo>
                    <a:pt x="506056" y="70978"/>
                  </a:lnTo>
                  <a:lnTo>
                    <a:pt x="593703" y="0"/>
                  </a:lnTo>
                  <a:close/>
                </a:path>
              </a:pathLst>
            </a:custGeom>
            <a:solidFill>
              <a:srgbClr val="FA707B"/>
            </a:solidFill>
            <a:ln w="57150">
              <a:solidFill>
                <a:srgbClr val="000000"/>
              </a:solidFill>
            </a:ln>
          </p:spPr>
        </p:sp>
        <p:sp>
          <p:nvSpPr>
            <p:cNvPr name="TextBox 22" id="22"/>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905320">
            <a:off x="13292587" y="881673"/>
            <a:ext cx="4789765" cy="619125"/>
          </a:xfrm>
          <a:prstGeom prst="rect">
            <a:avLst/>
          </a:prstGeom>
        </p:spPr>
        <p:txBody>
          <a:bodyPr anchor="t" rtlCol="false" tIns="0" lIns="0" bIns="0" rIns="0">
            <a:spAutoFit/>
          </a:bodyPr>
          <a:lstStyle/>
          <a:p>
            <a:pPr algn="ctr" marL="0" indent="0" lvl="0">
              <a:lnSpc>
                <a:spcPts val="4811"/>
              </a:lnSpc>
              <a:spcBef>
                <a:spcPct val="0"/>
              </a:spcBef>
            </a:pPr>
            <a:r>
              <a:rPr lang="en-US" sz="4009">
                <a:solidFill>
                  <a:srgbClr val="000000"/>
                </a:solidFill>
                <a:latin typeface="Bobby Jones"/>
              </a:rPr>
              <a:t>hati-hati!</a:t>
            </a:r>
          </a:p>
        </p:txBody>
      </p:sp>
      <p:pic>
        <p:nvPicPr>
          <p:cNvPr name="Picture 24" id="2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484531">
            <a:off x="1936955" y="108403"/>
            <a:ext cx="670607" cy="2543680"/>
          </a:xfrm>
          <a:prstGeom prst="rect">
            <a:avLst/>
          </a:prstGeom>
        </p:spPr>
      </p:pic>
      <p:pic>
        <p:nvPicPr>
          <p:cNvPr name="Picture 25" id="2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484531">
            <a:off x="2864781" y="102003"/>
            <a:ext cx="488622" cy="1853394"/>
          </a:xfrm>
          <a:prstGeom prst="rect">
            <a:avLst/>
          </a:prstGeom>
        </p:spPr>
      </p:pic>
      <p:grpSp>
        <p:nvGrpSpPr>
          <p:cNvPr name="Group 26" id="26"/>
          <p:cNvGrpSpPr/>
          <p:nvPr/>
        </p:nvGrpSpPr>
        <p:grpSpPr>
          <a:xfrm rot="0">
            <a:off x="9637083" y="3218449"/>
            <a:ext cx="7314985" cy="5770341"/>
            <a:chOff x="0" y="0"/>
            <a:chExt cx="2349205" cy="1853143"/>
          </a:xfrm>
        </p:grpSpPr>
        <p:sp>
          <p:nvSpPr>
            <p:cNvPr name="Freeform 27" id="27"/>
            <p:cNvSpPr/>
            <p:nvPr/>
          </p:nvSpPr>
          <p:spPr>
            <a:xfrm>
              <a:off x="0" y="0"/>
              <a:ext cx="2349205" cy="1853143"/>
            </a:xfrm>
            <a:custGeom>
              <a:avLst/>
              <a:gdLst/>
              <a:ahLst/>
              <a:cxnLst/>
              <a:rect r="r" b="b" t="t" l="l"/>
              <a:pathLst>
                <a:path h="1853143" w="2349205">
                  <a:moveTo>
                    <a:pt x="0" y="0"/>
                  </a:moveTo>
                  <a:lnTo>
                    <a:pt x="2349205" y="0"/>
                  </a:lnTo>
                  <a:lnTo>
                    <a:pt x="2349205" y="1853143"/>
                  </a:lnTo>
                  <a:lnTo>
                    <a:pt x="0" y="1853143"/>
                  </a:lnTo>
                  <a:close/>
                </a:path>
              </a:pathLst>
            </a:custGeom>
            <a:solidFill>
              <a:srgbClr val="ACDCFD"/>
            </a:solidFill>
            <a:ln w="47625">
              <a:solidFill>
                <a:srgbClr val="000000"/>
              </a:solidFill>
            </a:ln>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9781746" y="3300861"/>
            <a:ext cx="7025660" cy="6038850"/>
          </a:xfrm>
          <a:prstGeom prst="rect">
            <a:avLst/>
          </a:prstGeom>
        </p:spPr>
        <p:txBody>
          <a:bodyPr anchor="t" rtlCol="false" tIns="0" lIns="0" bIns="0" rIns="0">
            <a:spAutoFit/>
          </a:bodyPr>
          <a:lstStyle/>
          <a:p>
            <a:pPr algn="ctr">
              <a:lnSpc>
                <a:spcPts val="3600"/>
              </a:lnSpc>
            </a:pPr>
            <a:r>
              <a:rPr lang="en-US" sz="3000">
                <a:solidFill>
                  <a:srgbClr val="000000"/>
                </a:solidFill>
                <a:latin typeface="Rugrats Sans"/>
              </a:rPr>
              <a:t>Walaupun terlihat sederhana, kekeliruan dalam berpikir bisa berdampak sangat besar. Sebagai contoh, bayangkan saja terjadi kekeliruan berpikir pada siaran berita di televisi, hal ini dapat menyebabkan makna berita berubah total sehingga dapat merugikan banyak orang yang mendengar berita tersebut. Maka dari itu, sebagai seorang cendekia, kemampuan berpikir logis sangatlah penting untuk melakukan penarikan kesimpulan yang tepat. </a:t>
            </a:r>
          </a:p>
          <a:p>
            <a:pPr algn="ctr">
              <a:lnSpc>
                <a:spcPts val="360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634147" y="3685425"/>
            <a:ext cx="17199859" cy="1293978"/>
            <a:chOff x="0" y="0"/>
            <a:chExt cx="2012613" cy="151413"/>
          </a:xfrm>
        </p:grpSpPr>
        <p:sp>
          <p:nvSpPr>
            <p:cNvPr name="Freeform 3" id="3"/>
            <p:cNvSpPr/>
            <p:nvPr/>
          </p:nvSpPr>
          <p:spPr>
            <a:xfrm>
              <a:off x="0" y="0"/>
              <a:ext cx="2012613" cy="151413"/>
            </a:xfrm>
            <a:custGeom>
              <a:avLst/>
              <a:gdLst/>
              <a:ahLst/>
              <a:cxnLst/>
              <a:rect r="r" b="b" t="t" l="l"/>
              <a:pathLst>
                <a:path h="151413" w="2012613">
                  <a:moveTo>
                    <a:pt x="0" y="0"/>
                  </a:moveTo>
                  <a:lnTo>
                    <a:pt x="2012613" y="0"/>
                  </a:lnTo>
                  <a:lnTo>
                    <a:pt x="2012613" y="151413"/>
                  </a:lnTo>
                  <a:lnTo>
                    <a:pt x="0" y="151413"/>
                  </a:lnTo>
                  <a:close/>
                </a:path>
              </a:pathLst>
            </a:custGeom>
            <a:solidFill>
              <a:srgbClr val="ACDC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233994" y="1028700"/>
            <a:ext cx="12198684" cy="1094756"/>
            <a:chOff x="0" y="0"/>
            <a:chExt cx="3212822" cy="288331"/>
          </a:xfrm>
        </p:grpSpPr>
        <p:sp>
          <p:nvSpPr>
            <p:cNvPr name="Freeform 6" id="6"/>
            <p:cNvSpPr/>
            <p:nvPr/>
          </p:nvSpPr>
          <p:spPr>
            <a:xfrm>
              <a:off x="0" y="0"/>
              <a:ext cx="3212822" cy="288331"/>
            </a:xfrm>
            <a:custGeom>
              <a:avLst/>
              <a:gdLst/>
              <a:ahLst/>
              <a:cxnLst/>
              <a:rect r="r" b="b" t="t" l="l"/>
              <a:pathLst>
                <a:path h="288331" w="3212822">
                  <a:moveTo>
                    <a:pt x="3009622" y="0"/>
                  </a:moveTo>
                  <a:lnTo>
                    <a:pt x="203200" y="0"/>
                  </a:lnTo>
                  <a:lnTo>
                    <a:pt x="0" y="144165"/>
                  </a:lnTo>
                  <a:lnTo>
                    <a:pt x="203200" y="288331"/>
                  </a:lnTo>
                  <a:lnTo>
                    <a:pt x="3009622" y="288331"/>
                  </a:lnTo>
                  <a:lnTo>
                    <a:pt x="3212822" y="144165"/>
                  </a:lnTo>
                  <a:lnTo>
                    <a:pt x="3009622" y="0"/>
                  </a:lnTo>
                  <a:close/>
                </a:path>
              </a:pathLst>
            </a:custGeom>
            <a:solidFill>
              <a:srgbClr val="FFFFFF"/>
            </a:solidFill>
            <a:ln w="66675">
              <a:solidFill>
                <a:srgbClr val="000000"/>
              </a:solidFill>
            </a:ln>
          </p:spPr>
        </p:sp>
        <p:sp>
          <p:nvSpPr>
            <p:cNvPr name="TextBox 7" id="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02746" y="1038225"/>
            <a:ext cx="1206118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Contoh kekeliruan berpikir</a:t>
            </a:r>
          </a:p>
        </p:txBody>
      </p:sp>
      <p:sp>
        <p:nvSpPr>
          <p:cNvPr name="TextBox 9" id="9"/>
          <p:cNvSpPr txBox="true"/>
          <p:nvPr/>
        </p:nvSpPr>
        <p:spPr>
          <a:xfrm rot="0">
            <a:off x="634147" y="4099535"/>
            <a:ext cx="17398378" cy="538318"/>
          </a:xfrm>
          <a:prstGeom prst="rect">
            <a:avLst/>
          </a:prstGeom>
        </p:spPr>
        <p:txBody>
          <a:bodyPr anchor="t" rtlCol="false" tIns="0" lIns="0" bIns="0" rIns="0">
            <a:spAutoFit/>
          </a:bodyPr>
          <a:lstStyle/>
          <a:p>
            <a:pPr algn="ctr">
              <a:lnSpc>
                <a:spcPts val="3372"/>
              </a:lnSpc>
            </a:pPr>
            <a:r>
              <a:rPr lang="en-US" sz="3372">
                <a:solidFill>
                  <a:srgbClr val="000000"/>
                </a:solidFill>
                <a:latin typeface="Rugrats Sans Bold"/>
              </a:rPr>
              <a:t>Jika Andi lolos SNMPTN. maka Andi adalah seorang mahasiswa di Universitas Indonesia. </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6208811" y="336096"/>
            <a:ext cx="1669615" cy="1496582"/>
          </a:xfrm>
          <a:prstGeom prst="rect">
            <a:avLst/>
          </a:prstGeom>
        </p:spPr>
      </p:pic>
      <p:pic>
        <p:nvPicPr>
          <p:cNvPr name="Picture 11" id="1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68774" y="336096"/>
            <a:ext cx="1669615" cy="1496582"/>
          </a:xfrm>
          <a:prstGeom prst="rect">
            <a:avLst/>
          </a:prstGeom>
        </p:spPr>
      </p:pic>
      <p:sp>
        <p:nvSpPr>
          <p:cNvPr name="TextBox 12" id="12"/>
          <p:cNvSpPr txBox="true"/>
          <p:nvPr/>
        </p:nvSpPr>
        <p:spPr>
          <a:xfrm rot="0">
            <a:off x="-470507" y="2501651"/>
            <a:ext cx="19409167" cy="710329"/>
          </a:xfrm>
          <a:prstGeom prst="rect">
            <a:avLst/>
          </a:prstGeom>
        </p:spPr>
        <p:txBody>
          <a:bodyPr anchor="t" rtlCol="false" tIns="0" lIns="0" bIns="0" rIns="0">
            <a:spAutoFit/>
          </a:bodyPr>
          <a:lstStyle/>
          <a:p>
            <a:pPr algn="ctr">
              <a:lnSpc>
                <a:spcPts val="4879"/>
              </a:lnSpc>
            </a:pPr>
            <a:r>
              <a:rPr lang="en-US" sz="4065">
                <a:solidFill>
                  <a:srgbClr val="000000"/>
                </a:solidFill>
                <a:latin typeface="Rugrats Sans"/>
              </a:rPr>
              <a:t>(Kekeliruan jenis formal dalam penarikan kesimpulan)</a:t>
            </a:r>
          </a:p>
        </p:txBody>
      </p:sp>
      <p:grpSp>
        <p:nvGrpSpPr>
          <p:cNvPr name="Group 13" id="13"/>
          <p:cNvGrpSpPr/>
          <p:nvPr/>
        </p:nvGrpSpPr>
        <p:grpSpPr>
          <a:xfrm rot="0">
            <a:off x="634147" y="5347239"/>
            <a:ext cx="17199859" cy="1293978"/>
            <a:chOff x="0" y="0"/>
            <a:chExt cx="2012613" cy="151413"/>
          </a:xfrm>
        </p:grpSpPr>
        <p:sp>
          <p:nvSpPr>
            <p:cNvPr name="Freeform 14" id="14"/>
            <p:cNvSpPr/>
            <p:nvPr/>
          </p:nvSpPr>
          <p:spPr>
            <a:xfrm>
              <a:off x="0" y="0"/>
              <a:ext cx="2012613" cy="151413"/>
            </a:xfrm>
            <a:custGeom>
              <a:avLst/>
              <a:gdLst/>
              <a:ahLst/>
              <a:cxnLst/>
              <a:rect r="r" b="b" t="t" l="l"/>
              <a:pathLst>
                <a:path h="151413" w="2012613">
                  <a:moveTo>
                    <a:pt x="0" y="0"/>
                  </a:moveTo>
                  <a:lnTo>
                    <a:pt x="2012613" y="0"/>
                  </a:lnTo>
                  <a:lnTo>
                    <a:pt x="2012613" y="151413"/>
                  </a:lnTo>
                  <a:lnTo>
                    <a:pt x="0" y="151413"/>
                  </a:lnTo>
                  <a:close/>
                </a:path>
              </a:pathLst>
            </a:custGeom>
            <a:solidFill>
              <a:srgbClr val="ACDCFD"/>
            </a:solidFill>
            <a:ln w="66675">
              <a:solidFill>
                <a:srgbClr val="000000"/>
              </a:solidFill>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421696" y="5710781"/>
            <a:ext cx="13355767" cy="538318"/>
          </a:xfrm>
          <a:prstGeom prst="rect">
            <a:avLst/>
          </a:prstGeom>
        </p:spPr>
        <p:txBody>
          <a:bodyPr anchor="t" rtlCol="false" tIns="0" lIns="0" bIns="0" rIns="0">
            <a:spAutoFit/>
          </a:bodyPr>
          <a:lstStyle/>
          <a:p>
            <a:pPr algn="ctr">
              <a:lnSpc>
                <a:spcPts val="3372"/>
              </a:lnSpc>
            </a:pPr>
            <a:r>
              <a:rPr lang="en-US" sz="3372">
                <a:solidFill>
                  <a:srgbClr val="000000"/>
                </a:solidFill>
                <a:latin typeface="Rugrats Sans Bold"/>
              </a:rPr>
              <a:t>Andi adalah seorang mahasiswa di Universitas Indonesia.</a:t>
            </a:r>
          </a:p>
        </p:txBody>
      </p:sp>
      <p:grpSp>
        <p:nvGrpSpPr>
          <p:cNvPr name="Group 17" id="17"/>
          <p:cNvGrpSpPr/>
          <p:nvPr/>
        </p:nvGrpSpPr>
        <p:grpSpPr>
          <a:xfrm rot="0">
            <a:off x="634147" y="6974351"/>
            <a:ext cx="17199859" cy="1293978"/>
            <a:chOff x="0" y="0"/>
            <a:chExt cx="2012613" cy="151413"/>
          </a:xfrm>
        </p:grpSpPr>
        <p:sp>
          <p:nvSpPr>
            <p:cNvPr name="Freeform 18" id="18"/>
            <p:cNvSpPr/>
            <p:nvPr/>
          </p:nvSpPr>
          <p:spPr>
            <a:xfrm>
              <a:off x="0" y="0"/>
              <a:ext cx="2012613" cy="151413"/>
            </a:xfrm>
            <a:custGeom>
              <a:avLst/>
              <a:gdLst/>
              <a:ahLst/>
              <a:cxnLst/>
              <a:rect r="r" b="b" t="t" l="l"/>
              <a:pathLst>
                <a:path h="151413" w="2012613">
                  <a:moveTo>
                    <a:pt x="0" y="0"/>
                  </a:moveTo>
                  <a:lnTo>
                    <a:pt x="2012613" y="0"/>
                  </a:lnTo>
                  <a:lnTo>
                    <a:pt x="2012613" y="151413"/>
                  </a:lnTo>
                  <a:lnTo>
                    <a:pt x="0" y="151413"/>
                  </a:lnTo>
                  <a:close/>
                </a:path>
              </a:pathLst>
            </a:custGeom>
            <a:solidFill>
              <a:srgbClr val="ACDCFD"/>
            </a:solidFill>
            <a:ln w="66675">
              <a:solidFill>
                <a:srgbClr val="000000"/>
              </a:solidFill>
            </a:ln>
          </p:spPr>
        </p:sp>
        <p:sp>
          <p:nvSpPr>
            <p:cNvPr name="TextBox 19" id="1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421696" y="7337893"/>
            <a:ext cx="13355767" cy="538318"/>
          </a:xfrm>
          <a:prstGeom prst="rect">
            <a:avLst/>
          </a:prstGeom>
        </p:spPr>
        <p:txBody>
          <a:bodyPr anchor="t" rtlCol="false" tIns="0" lIns="0" bIns="0" rIns="0">
            <a:spAutoFit/>
          </a:bodyPr>
          <a:lstStyle/>
          <a:p>
            <a:pPr algn="ctr">
              <a:lnSpc>
                <a:spcPts val="3372"/>
              </a:lnSpc>
            </a:pPr>
            <a:r>
              <a:rPr lang="en-US" sz="3372">
                <a:solidFill>
                  <a:srgbClr val="000000"/>
                </a:solidFill>
                <a:latin typeface="Rugrats Sans"/>
              </a:rPr>
              <a:t>Jadi, Andi lolos SNMPTN.</a:t>
            </a:r>
          </a:p>
        </p:txBody>
      </p:sp>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454159" y="6249658"/>
            <a:ext cx="5578366" cy="4037342"/>
          </a:xfrm>
          <a:prstGeom prst="rect">
            <a:avLst/>
          </a:prstGeom>
        </p:spPr>
      </p:pic>
      <p:sp>
        <p:nvSpPr>
          <p:cNvPr name="TextBox 22" id="22"/>
          <p:cNvSpPr txBox="true"/>
          <p:nvPr/>
        </p:nvSpPr>
        <p:spPr>
          <a:xfrm rot="0">
            <a:off x="12176099" y="7374203"/>
            <a:ext cx="6519496" cy="1788251"/>
          </a:xfrm>
          <a:prstGeom prst="rect">
            <a:avLst/>
          </a:prstGeom>
        </p:spPr>
        <p:txBody>
          <a:bodyPr anchor="t" rtlCol="false" tIns="0" lIns="0" bIns="0" rIns="0">
            <a:spAutoFit/>
          </a:bodyPr>
          <a:lstStyle/>
          <a:p>
            <a:pPr algn="ctr">
              <a:lnSpc>
                <a:spcPts val="4697"/>
              </a:lnSpc>
            </a:pPr>
            <a:r>
              <a:rPr lang="en-US" sz="3914">
                <a:solidFill>
                  <a:srgbClr val="000000"/>
                </a:solidFill>
                <a:latin typeface="Bobby Jones"/>
              </a:rPr>
              <a:t>kesimpulan </a:t>
            </a:r>
          </a:p>
          <a:p>
            <a:pPr algn="ctr">
              <a:lnSpc>
                <a:spcPts val="4697"/>
              </a:lnSpc>
            </a:pPr>
            <a:r>
              <a:rPr lang="en-US" sz="3914">
                <a:solidFill>
                  <a:srgbClr val="000000"/>
                </a:solidFill>
                <a:latin typeface="Bobby Jones"/>
              </a:rPr>
              <a:t>tersebut </a:t>
            </a:r>
          </a:p>
          <a:p>
            <a:pPr algn="ctr">
              <a:lnSpc>
                <a:spcPts val="4697"/>
              </a:lnSpc>
            </a:pPr>
            <a:r>
              <a:rPr lang="en-US" sz="3914">
                <a:solidFill>
                  <a:srgbClr val="000000"/>
                </a:solidFill>
                <a:latin typeface="Bobby Jones"/>
              </a:rPr>
              <a:t>inValid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43771" y="537009"/>
            <a:ext cx="9107650" cy="1094756"/>
            <a:chOff x="0" y="0"/>
            <a:chExt cx="2398723" cy="288331"/>
          </a:xfrm>
        </p:grpSpPr>
        <p:sp>
          <p:nvSpPr>
            <p:cNvPr name="Freeform 6" id="6"/>
            <p:cNvSpPr/>
            <p:nvPr/>
          </p:nvSpPr>
          <p:spPr>
            <a:xfrm>
              <a:off x="0" y="0"/>
              <a:ext cx="2398723" cy="288331"/>
            </a:xfrm>
            <a:custGeom>
              <a:avLst/>
              <a:gdLst/>
              <a:ahLst/>
              <a:cxnLst/>
              <a:rect r="r" b="b" t="t" l="l"/>
              <a:pathLst>
                <a:path h="288331" w="2398723">
                  <a:moveTo>
                    <a:pt x="2195523" y="0"/>
                  </a:moveTo>
                  <a:lnTo>
                    <a:pt x="203200" y="0"/>
                  </a:lnTo>
                  <a:lnTo>
                    <a:pt x="0" y="144165"/>
                  </a:lnTo>
                  <a:lnTo>
                    <a:pt x="203200" y="288331"/>
                  </a:lnTo>
                  <a:lnTo>
                    <a:pt x="2195523" y="288331"/>
                  </a:lnTo>
                  <a:lnTo>
                    <a:pt x="2398723" y="144165"/>
                  </a:lnTo>
                  <a:lnTo>
                    <a:pt x="2195523" y="0"/>
                  </a:lnTo>
                  <a:close/>
                </a:path>
              </a:pathLst>
            </a:custGeom>
            <a:solidFill>
              <a:srgbClr val="FFFFFF"/>
            </a:solidFill>
            <a:ln w="66675">
              <a:solidFill>
                <a:srgbClr val="000000"/>
              </a:solidFill>
            </a:ln>
          </p:spPr>
        </p:sp>
        <p:sp>
          <p:nvSpPr>
            <p:cNvPr name="TextBox 7" id="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6208811" y="336096"/>
            <a:ext cx="1669615" cy="1496582"/>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68774" y="336096"/>
            <a:ext cx="1669615" cy="1496582"/>
          </a:xfrm>
          <a:prstGeom prst="rect">
            <a:avLst/>
          </a:prstGeom>
        </p:spPr>
      </p:pic>
      <p:sp>
        <p:nvSpPr>
          <p:cNvPr name="TextBox 10" id="10"/>
          <p:cNvSpPr txBox="true"/>
          <p:nvPr/>
        </p:nvSpPr>
        <p:spPr>
          <a:xfrm rot="0">
            <a:off x="5878798" y="570037"/>
            <a:ext cx="6790737"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ANGGOTA KELOMPOK</a:t>
            </a:r>
          </a:p>
        </p:txBody>
      </p:sp>
      <p:sp>
        <p:nvSpPr>
          <p:cNvPr name="TextBox 11" id="11"/>
          <p:cNvSpPr txBox="true"/>
          <p:nvPr/>
        </p:nvSpPr>
        <p:spPr>
          <a:xfrm rot="0">
            <a:off x="3518164" y="2795082"/>
            <a:ext cx="11512004" cy="4601586"/>
          </a:xfrm>
          <a:prstGeom prst="rect">
            <a:avLst/>
          </a:prstGeom>
        </p:spPr>
        <p:txBody>
          <a:bodyPr anchor="t" rtlCol="false" tIns="0" lIns="0" bIns="0" rIns="0">
            <a:spAutoFit/>
          </a:bodyPr>
          <a:lstStyle/>
          <a:p>
            <a:pPr marL="801032" indent="-400516" lvl="1">
              <a:lnSpc>
                <a:spcPts val="5194"/>
              </a:lnSpc>
              <a:buFont typeface="Arial"/>
              <a:buChar char="•"/>
            </a:pPr>
            <a:r>
              <a:rPr lang="en-US" sz="3710">
                <a:solidFill>
                  <a:srgbClr val="000000"/>
                </a:solidFill>
                <a:latin typeface="Arimo"/>
              </a:rPr>
              <a:t>Alden Luthfi - 2206028932 (Notulis)</a:t>
            </a:r>
          </a:p>
          <a:p>
            <a:pPr marL="801032" indent="-400516" lvl="1">
              <a:lnSpc>
                <a:spcPts val="5194"/>
              </a:lnSpc>
              <a:buFont typeface="Arial"/>
              <a:buChar char="•"/>
            </a:pPr>
            <a:r>
              <a:rPr lang="en-US" sz="3710">
                <a:solidFill>
                  <a:srgbClr val="000000"/>
                </a:solidFill>
                <a:latin typeface="Arimo"/>
              </a:rPr>
              <a:t>Syifa Kaffa Billah - 2206816430</a:t>
            </a:r>
          </a:p>
          <a:p>
            <a:pPr marL="801032" indent="-400516" lvl="1">
              <a:lnSpc>
                <a:spcPts val="5194"/>
              </a:lnSpc>
              <a:buFont typeface="Arial"/>
              <a:buChar char="•"/>
            </a:pPr>
            <a:r>
              <a:rPr lang="en-US" sz="3710">
                <a:solidFill>
                  <a:srgbClr val="000000"/>
                </a:solidFill>
                <a:latin typeface="Arimo"/>
              </a:rPr>
              <a:t>Joy Debora Sitorus - 2206082991</a:t>
            </a:r>
          </a:p>
          <a:p>
            <a:pPr marL="801032" indent="-400516" lvl="1">
              <a:lnSpc>
                <a:spcPts val="5194"/>
              </a:lnSpc>
              <a:buFont typeface="Arial"/>
              <a:buChar char="•"/>
            </a:pPr>
            <a:r>
              <a:rPr lang="en-US" sz="3710">
                <a:solidFill>
                  <a:srgbClr val="000000"/>
                </a:solidFill>
                <a:latin typeface="Arimo"/>
              </a:rPr>
              <a:t>Citra Andini Hermawan - 2206830012</a:t>
            </a:r>
          </a:p>
          <a:p>
            <a:pPr marL="801032" indent="-400516" lvl="1">
              <a:lnSpc>
                <a:spcPts val="5194"/>
              </a:lnSpc>
              <a:buFont typeface="Arial"/>
              <a:buChar char="•"/>
            </a:pPr>
            <a:r>
              <a:rPr lang="en-US" sz="3710">
                <a:solidFill>
                  <a:srgbClr val="000000"/>
                </a:solidFill>
                <a:latin typeface="Arimo"/>
              </a:rPr>
              <a:t>Fathan Naufal Adhitama - 2206825965 (Moderator)</a:t>
            </a:r>
          </a:p>
          <a:p>
            <a:pPr marL="801032" indent="-400516" lvl="1">
              <a:lnSpc>
                <a:spcPts val="5194"/>
              </a:lnSpc>
              <a:buFont typeface="Arial"/>
              <a:buChar char="•"/>
            </a:pPr>
            <a:r>
              <a:rPr lang="en-US" sz="3710">
                <a:solidFill>
                  <a:srgbClr val="000000"/>
                </a:solidFill>
                <a:latin typeface="Arimo"/>
              </a:rPr>
              <a:t>Ravie Hasan Abud - 2206031864</a:t>
            </a:r>
          </a:p>
          <a:p>
            <a:pPr marL="801032" indent="-400516" lvl="1">
              <a:lnSpc>
                <a:spcPts val="5194"/>
              </a:lnSpc>
              <a:buFont typeface="Arial"/>
              <a:buChar char="•"/>
            </a:pPr>
            <a:r>
              <a:rPr lang="en-US" sz="3710">
                <a:solidFill>
                  <a:srgbClr val="000000"/>
                </a:solidFill>
                <a:latin typeface="Arimo"/>
              </a:rPr>
              <a:t>Muhammad Haekal Kalipaksi - 2206817490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8790760" y="1022499"/>
            <a:ext cx="8082810" cy="1341834"/>
            <a:chOff x="0" y="0"/>
            <a:chExt cx="777290" cy="129039"/>
          </a:xfrm>
        </p:grpSpPr>
        <p:sp>
          <p:nvSpPr>
            <p:cNvPr name="Freeform 3" id="3"/>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90760" y="2745991"/>
            <a:ext cx="8082810" cy="1341834"/>
            <a:chOff x="0" y="0"/>
            <a:chExt cx="777290" cy="129039"/>
          </a:xfrm>
        </p:grpSpPr>
        <p:sp>
          <p:nvSpPr>
            <p:cNvPr name="Freeform 6" id="6"/>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51442">
            <a:off x="16484550" y="8336652"/>
            <a:ext cx="2049228" cy="2122553"/>
          </a:xfrm>
          <a:prstGeom prst="rect">
            <a:avLst/>
          </a:prstGeom>
        </p:spPr>
      </p:pic>
      <p:grpSp>
        <p:nvGrpSpPr>
          <p:cNvPr name="Group 9" id="9"/>
          <p:cNvGrpSpPr/>
          <p:nvPr/>
        </p:nvGrpSpPr>
        <p:grpSpPr>
          <a:xfrm rot="0">
            <a:off x="8790760" y="7916466"/>
            <a:ext cx="8089308" cy="1341834"/>
            <a:chOff x="0" y="0"/>
            <a:chExt cx="777915" cy="129039"/>
          </a:xfrm>
        </p:grpSpPr>
        <p:sp>
          <p:nvSpPr>
            <p:cNvPr name="Freeform 10" id="10"/>
            <p:cNvSpPr/>
            <p:nvPr/>
          </p:nvSpPr>
          <p:spPr>
            <a:xfrm>
              <a:off x="0" y="0"/>
              <a:ext cx="777915" cy="129039"/>
            </a:xfrm>
            <a:custGeom>
              <a:avLst/>
              <a:gdLst/>
              <a:ahLst/>
              <a:cxnLst/>
              <a:rect r="r" b="b" t="t" l="l"/>
              <a:pathLst>
                <a:path h="129039" w="777915">
                  <a:moveTo>
                    <a:pt x="0" y="0"/>
                  </a:moveTo>
                  <a:lnTo>
                    <a:pt x="777915" y="0"/>
                  </a:lnTo>
                  <a:lnTo>
                    <a:pt x="777915" y="129039"/>
                  </a:lnTo>
                  <a:lnTo>
                    <a:pt x="0" y="129039"/>
                  </a:lnTo>
                  <a:close/>
                </a:path>
              </a:pathLst>
            </a:custGeom>
            <a:solidFill>
              <a:srgbClr val="ACDCFD"/>
            </a:solidFill>
            <a:ln w="66675">
              <a:solidFill>
                <a:srgbClr val="000000"/>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90760" y="6192974"/>
            <a:ext cx="8082810" cy="1341834"/>
            <a:chOff x="0" y="0"/>
            <a:chExt cx="777290" cy="129039"/>
          </a:xfrm>
        </p:grpSpPr>
        <p:sp>
          <p:nvSpPr>
            <p:cNvPr name="Freeform 13" id="13"/>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790760" y="4469483"/>
            <a:ext cx="8089308" cy="1341834"/>
            <a:chOff x="0" y="0"/>
            <a:chExt cx="777915" cy="129039"/>
          </a:xfrm>
        </p:grpSpPr>
        <p:sp>
          <p:nvSpPr>
            <p:cNvPr name="Freeform 16" id="16"/>
            <p:cNvSpPr/>
            <p:nvPr/>
          </p:nvSpPr>
          <p:spPr>
            <a:xfrm>
              <a:off x="0" y="0"/>
              <a:ext cx="777915" cy="129039"/>
            </a:xfrm>
            <a:custGeom>
              <a:avLst/>
              <a:gdLst/>
              <a:ahLst/>
              <a:cxnLst/>
              <a:rect r="r" b="b" t="t" l="l"/>
              <a:pathLst>
                <a:path h="129039" w="777915">
                  <a:moveTo>
                    <a:pt x="0" y="0"/>
                  </a:moveTo>
                  <a:lnTo>
                    <a:pt x="777915" y="0"/>
                  </a:lnTo>
                  <a:lnTo>
                    <a:pt x="777915" y="129039"/>
                  </a:lnTo>
                  <a:lnTo>
                    <a:pt x="0" y="129039"/>
                  </a:lnTo>
                  <a:close/>
                </a:path>
              </a:pathLst>
            </a:custGeom>
            <a:solidFill>
              <a:srgbClr val="ACDCFD"/>
            </a:solidFill>
            <a:ln w="66675">
              <a:solidFill>
                <a:srgbClr val="000000"/>
              </a:solidFill>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8965641" y="1448636"/>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Pemikiran menjadi lebih kritis dan terbuka.</a:t>
            </a:r>
          </a:p>
        </p:txBody>
      </p:sp>
      <p:sp>
        <p:nvSpPr>
          <p:cNvPr name="TextBox 19" id="19"/>
          <p:cNvSpPr txBox="true"/>
          <p:nvPr/>
        </p:nvSpPr>
        <p:spPr>
          <a:xfrm rot="0">
            <a:off x="8972139" y="3116933"/>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Meningkatkan kemampuan pemecahan masalah.</a:t>
            </a:r>
          </a:p>
        </p:txBody>
      </p:sp>
      <p:sp>
        <p:nvSpPr>
          <p:cNvPr name="TextBox 20" id="20"/>
          <p:cNvSpPr txBox="true"/>
          <p:nvPr/>
        </p:nvSpPr>
        <p:spPr>
          <a:xfrm rot="0">
            <a:off x="8965641" y="4857750"/>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Dapat mengidentifikasi validitas suatu informasi.</a:t>
            </a:r>
          </a:p>
        </p:txBody>
      </p:sp>
      <p:sp>
        <p:nvSpPr>
          <p:cNvPr name="TextBox 21" id="21"/>
          <p:cNvSpPr txBox="true"/>
          <p:nvPr/>
        </p:nvSpPr>
        <p:spPr>
          <a:xfrm rot="0">
            <a:off x="8965641" y="6375704"/>
            <a:ext cx="7726549" cy="9144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Dapat menarik kesimpulan dengan tepat melalui penalaran yang sesuai.</a:t>
            </a:r>
          </a:p>
        </p:txBody>
      </p:sp>
      <p:sp>
        <p:nvSpPr>
          <p:cNvPr name="TextBox 22" id="22"/>
          <p:cNvSpPr txBox="true"/>
          <p:nvPr/>
        </p:nvSpPr>
        <p:spPr>
          <a:xfrm rot="0">
            <a:off x="8965641" y="8315858"/>
            <a:ext cx="7726549" cy="4953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Dapat menghindari kekeliruan dalam berpikir.</a:t>
            </a:r>
          </a:p>
        </p:txBody>
      </p:sp>
      <p:sp>
        <p:nvSpPr>
          <p:cNvPr name="TextBox 23" id="23"/>
          <p:cNvSpPr txBox="true"/>
          <p:nvPr/>
        </p:nvSpPr>
        <p:spPr>
          <a:xfrm rot="0">
            <a:off x="1674662" y="5725058"/>
            <a:ext cx="5814126" cy="2667000"/>
          </a:xfrm>
          <a:prstGeom prst="rect">
            <a:avLst/>
          </a:prstGeom>
        </p:spPr>
        <p:txBody>
          <a:bodyPr anchor="t" rtlCol="false" tIns="0" lIns="0" bIns="0" rIns="0">
            <a:spAutoFit/>
          </a:bodyPr>
          <a:lstStyle/>
          <a:p>
            <a:pPr algn="ctr" marL="0" indent="0" lvl="0">
              <a:lnSpc>
                <a:spcPts val="4079"/>
              </a:lnSpc>
            </a:pPr>
            <a:r>
              <a:rPr lang="en-US" sz="3399">
                <a:solidFill>
                  <a:srgbClr val="000000"/>
                </a:solidFill>
                <a:latin typeface="Rugrats Sans"/>
              </a:rPr>
              <a:t>Sebagai seorang cendekia, kita harus selalu melatih dan mengembangkan kemampuan berpikir logis karena memberikan banyak manfaat.</a:t>
            </a: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798245">
            <a:off x="-225330" y="-455757"/>
            <a:ext cx="3193479" cy="3307746"/>
          </a:xfrm>
          <a:prstGeom prst="rect">
            <a:avLst/>
          </a:prstGeom>
        </p:spPr>
      </p:pic>
      <p:grpSp>
        <p:nvGrpSpPr>
          <p:cNvPr name="Group 25" id="25"/>
          <p:cNvGrpSpPr/>
          <p:nvPr/>
        </p:nvGrpSpPr>
        <p:grpSpPr>
          <a:xfrm rot="0">
            <a:off x="1371410" y="2611600"/>
            <a:ext cx="6420631" cy="2495576"/>
            <a:chOff x="0" y="0"/>
            <a:chExt cx="1530969" cy="595058"/>
          </a:xfrm>
        </p:grpSpPr>
        <p:sp>
          <p:nvSpPr>
            <p:cNvPr name="Freeform 26" id="26"/>
            <p:cNvSpPr/>
            <p:nvPr/>
          </p:nvSpPr>
          <p:spPr>
            <a:xfrm>
              <a:off x="0" y="0"/>
              <a:ext cx="1530969" cy="595058"/>
            </a:xfrm>
            <a:custGeom>
              <a:avLst/>
              <a:gdLst/>
              <a:ahLst/>
              <a:cxnLst/>
              <a:rect r="r" b="b" t="t" l="l"/>
              <a:pathLst>
                <a:path h="595058" w="1530969">
                  <a:moveTo>
                    <a:pt x="1327769" y="0"/>
                  </a:moveTo>
                  <a:lnTo>
                    <a:pt x="203200" y="0"/>
                  </a:lnTo>
                  <a:lnTo>
                    <a:pt x="0" y="297529"/>
                  </a:lnTo>
                  <a:lnTo>
                    <a:pt x="203200" y="595058"/>
                  </a:lnTo>
                  <a:lnTo>
                    <a:pt x="1327769" y="595058"/>
                  </a:lnTo>
                  <a:lnTo>
                    <a:pt x="1530969" y="297529"/>
                  </a:lnTo>
                  <a:lnTo>
                    <a:pt x="1327769" y="0"/>
                  </a:lnTo>
                  <a:close/>
                </a:path>
              </a:pathLst>
            </a:custGeom>
            <a:solidFill>
              <a:srgbClr val="3FB0FD"/>
            </a:solidFill>
            <a:ln w="66675">
              <a:solidFill>
                <a:srgbClr val="000000"/>
              </a:solidFill>
            </a:ln>
          </p:spPr>
        </p:sp>
        <p:sp>
          <p:nvSpPr>
            <p:cNvPr name="TextBox 27" id="2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694285" y="2981478"/>
            <a:ext cx="5814126" cy="169862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manfaat berpikir logis</a:t>
            </a:r>
          </a:p>
        </p:txBody>
      </p:sp>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20993">
            <a:off x="704495" y="2134019"/>
            <a:ext cx="1979580" cy="2118227"/>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36061" y="650504"/>
            <a:ext cx="12415877" cy="8985991"/>
          </a:xfrm>
          <a:prstGeom prst="rect">
            <a:avLst/>
          </a:prstGeom>
        </p:spPr>
      </p:pic>
      <p:sp>
        <p:nvSpPr>
          <p:cNvPr name="TextBox 3" id="3"/>
          <p:cNvSpPr txBox="true"/>
          <p:nvPr/>
        </p:nvSpPr>
        <p:spPr>
          <a:xfrm rot="0">
            <a:off x="1190145" y="4220064"/>
            <a:ext cx="16230600" cy="1358913"/>
          </a:xfrm>
          <a:prstGeom prst="rect">
            <a:avLst/>
          </a:prstGeom>
        </p:spPr>
        <p:txBody>
          <a:bodyPr anchor="t" rtlCol="false" tIns="0" lIns="0" bIns="0" rIns="0">
            <a:spAutoFit/>
          </a:bodyPr>
          <a:lstStyle/>
          <a:p>
            <a:pPr algn="ctr">
              <a:lnSpc>
                <a:spcPts val="10000"/>
              </a:lnSpc>
            </a:pPr>
            <a:r>
              <a:rPr lang="en-US" sz="10000">
                <a:solidFill>
                  <a:srgbClr val="000000"/>
                </a:solidFill>
                <a:latin typeface="Bobby Jones"/>
              </a:rPr>
              <a:t>FILSafat</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083711" y="6809706"/>
            <a:ext cx="5823003" cy="564103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4045546" y="-2313098"/>
            <a:ext cx="5823003" cy="564103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568135">
            <a:off x="-2106043" y="-1800261"/>
            <a:ext cx="6859648" cy="490153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77264">
            <a:off x="13298938" y="7185730"/>
            <a:ext cx="6859648" cy="490153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03386" y="8381362"/>
            <a:ext cx="1043951" cy="1577399"/>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4424827" y="650504"/>
            <a:ext cx="1463636" cy="1757641"/>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401866" y="410108"/>
            <a:ext cx="1445471" cy="1577399"/>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28906" y="4505367"/>
            <a:ext cx="1907130" cy="1709482"/>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5400000">
            <a:off x="15859057" y="4129584"/>
            <a:ext cx="1538637" cy="1584739"/>
          </a:xfrm>
          <a:prstGeom prst="rect">
            <a:avLst/>
          </a:prstGeom>
        </p:spPr>
      </p:pic>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156645" y="8697692"/>
            <a:ext cx="2061895" cy="1327111"/>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115856" y="1857821"/>
            <a:ext cx="3968574" cy="7055242"/>
          </a:xfrm>
          <a:prstGeom prst="rect">
            <a:avLst/>
          </a:prstGeom>
        </p:spPr>
      </p:pic>
      <p:sp>
        <p:nvSpPr>
          <p:cNvPr name="AutoShape 3" id="3"/>
          <p:cNvSpPr/>
          <p:nvPr/>
        </p:nvSpPr>
        <p:spPr>
          <a:xfrm rot="0">
            <a:off x="2115856" y="1373937"/>
            <a:ext cx="3968574" cy="0"/>
          </a:xfrm>
          <a:prstGeom prst="line">
            <a:avLst/>
          </a:prstGeom>
          <a:ln cap="flat" w="66675">
            <a:solidFill>
              <a:srgbClr val="000000"/>
            </a:solidFill>
            <a:prstDash val="solid"/>
            <a:headEnd type="none" len="sm" w="sm"/>
            <a:tailEnd type="triangle" len="med" w="lg"/>
          </a:ln>
        </p:spPr>
      </p:sp>
      <p:sp>
        <p:nvSpPr>
          <p:cNvPr name="AutoShape 4" id="4"/>
          <p:cNvSpPr/>
          <p:nvPr/>
        </p:nvSpPr>
        <p:spPr>
          <a:xfrm rot="5400000">
            <a:off x="2984688" y="5352104"/>
            <a:ext cx="7055242" cy="0"/>
          </a:xfrm>
          <a:prstGeom prst="line">
            <a:avLst/>
          </a:prstGeom>
          <a:ln cap="flat" w="66675">
            <a:solidFill>
              <a:srgbClr val="000000"/>
            </a:solidFill>
            <a:prstDash val="solid"/>
            <a:headEnd type="none" len="sm" w="sm"/>
            <a:tailEnd type="triangle" len="med" w="lg"/>
          </a:ln>
        </p:spPr>
      </p:sp>
      <p:sp>
        <p:nvSpPr>
          <p:cNvPr name="TextBox 5" id="5"/>
          <p:cNvSpPr txBox="true"/>
          <p:nvPr/>
        </p:nvSpPr>
        <p:spPr>
          <a:xfrm rot="0">
            <a:off x="7854168" y="3679404"/>
            <a:ext cx="8327501" cy="4724400"/>
          </a:xfrm>
          <a:prstGeom prst="rect">
            <a:avLst/>
          </a:prstGeom>
        </p:spPr>
        <p:txBody>
          <a:bodyPr anchor="t" rtlCol="false" tIns="0" lIns="0" bIns="0" rIns="0">
            <a:spAutoFit/>
          </a:bodyPr>
          <a:lstStyle/>
          <a:p>
            <a:pPr>
              <a:lnSpc>
                <a:spcPts val="4079"/>
              </a:lnSpc>
            </a:pPr>
            <a:r>
              <a:rPr lang="en-US" sz="3399">
                <a:solidFill>
                  <a:srgbClr val="000000"/>
                </a:solidFill>
                <a:latin typeface="Rugrats Sans"/>
              </a:rPr>
              <a:t>Filsafat adalah proses seorang manusia untuk mendekonstruksi keberadaanya di alam semesta. Filsafat mempertanyakan hal-hal fundamental terkait keterikatan alam semesta dan seisinya.</a:t>
            </a:r>
          </a:p>
          <a:p>
            <a:pPr>
              <a:lnSpc>
                <a:spcPts val="4079"/>
              </a:lnSpc>
            </a:pPr>
          </a:p>
          <a:p>
            <a:pPr marL="0" indent="0" lvl="0">
              <a:lnSpc>
                <a:spcPts val="4079"/>
              </a:lnSpc>
            </a:pPr>
            <a:r>
              <a:rPr lang="en-US" sz="3399">
                <a:solidFill>
                  <a:srgbClr val="000000"/>
                </a:solidFill>
                <a:latin typeface="Rugrats Sans"/>
              </a:rPr>
              <a:t>Dengan filsafat, sorang manusia terdorong untuk berfikir secara kritis, logis, dan rasional.</a:t>
            </a:r>
          </a:p>
        </p:txBody>
      </p:sp>
      <p:grpSp>
        <p:nvGrpSpPr>
          <p:cNvPr name="Group 6" id="6"/>
          <p:cNvGrpSpPr/>
          <p:nvPr/>
        </p:nvGrpSpPr>
        <p:grpSpPr>
          <a:xfrm rot="0">
            <a:off x="9101945" y="1797471"/>
            <a:ext cx="5812897" cy="1304306"/>
            <a:chOff x="0" y="0"/>
            <a:chExt cx="1530969" cy="343521"/>
          </a:xfrm>
        </p:grpSpPr>
        <p:sp>
          <p:nvSpPr>
            <p:cNvPr name="Freeform 7" id="7"/>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8" id="8"/>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144000" y="1935274"/>
            <a:ext cx="5770842"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Definisi</a:t>
            </a:r>
          </a:p>
        </p:txBody>
      </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95975" y="338226"/>
            <a:ext cx="1615296" cy="1762724"/>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458084" y="8383957"/>
            <a:ext cx="1433941" cy="1564817"/>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351279" y="4246350"/>
            <a:ext cx="4770617" cy="2223721"/>
            <a:chOff x="0" y="0"/>
            <a:chExt cx="1256459" cy="585671"/>
          </a:xfrm>
        </p:grpSpPr>
        <p:sp>
          <p:nvSpPr>
            <p:cNvPr name="Freeform 3" id="3"/>
            <p:cNvSpPr/>
            <p:nvPr/>
          </p:nvSpPr>
          <p:spPr>
            <a:xfrm>
              <a:off x="0" y="0"/>
              <a:ext cx="1256459" cy="585671"/>
            </a:xfrm>
            <a:custGeom>
              <a:avLst/>
              <a:gdLst/>
              <a:ahLst/>
              <a:cxnLst/>
              <a:rect r="r" b="b" t="t" l="l"/>
              <a:pathLst>
                <a:path h="585671" w="1256459">
                  <a:moveTo>
                    <a:pt x="0" y="0"/>
                  </a:moveTo>
                  <a:lnTo>
                    <a:pt x="1256459" y="0"/>
                  </a:lnTo>
                  <a:lnTo>
                    <a:pt x="1256459" y="585671"/>
                  </a:lnTo>
                  <a:lnTo>
                    <a:pt x="0" y="585671"/>
                  </a:lnTo>
                  <a:close/>
                </a:path>
              </a:pathLst>
            </a:custGeom>
            <a:solidFill>
              <a:srgbClr val="3FB0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69765"/>
          <a:stretch>
            <a:fillRect/>
          </a:stretch>
        </p:blipFill>
        <p:spPr>
          <a:xfrm flipH="false" flipV="false" rot="0">
            <a:off x="2232412" y="4270608"/>
            <a:ext cx="3008352" cy="2198339"/>
          </a:xfrm>
          <a:prstGeom prst="rect">
            <a:avLst/>
          </a:prstGeom>
        </p:spPr>
      </p:pic>
      <p:grpSp>
        <p:nvGrpSpPr>
          <p:cNvPr name="Group 6" id="6"/>
          <p:cNvGrpSpPr/>
          <p:nvPr/>
        </p:nvGrpSpPr>
        <p:grpSpPr>
          <a:xfrm rot="0">
            <a:off x="6718467" y="4246350"/>
            <a:ext cx="4770617" cy="2223721"/>
            <a:chOff x="0" y="0"/>
            <a:chExt cx="1256459" cy="585671"/>
          </a:xfrm>
        </p:grpSpPr>
        <p:sp>
          <p:nvSpPr>
            <p:cNvPr name="Freeform 7" id="7"/>
            <p:cNvSpPr/>
            <p:nvPr/>
          </p:nvSpPr>
          <p:spPr>
            <a:xfrm>
              <a:off x="0" y="0"/>
              <a:ext cx="1256459" cy="585671"/>
            </a:xfrm>
            <a:custGeom>
              <a:avLst/>
              <a:gdLst/>
              <a:ahLst/>
              <a:cxnLst/>
              <a:rect r="r" b="b" t="t" l="l"/>
              <a:pathLst>
                <a:path h="585671" w="1256459">
                  <a:moveTo>
                    <a:pt x="0" y="0"/>
                  </a:moveTo>
                  <a:lnTo>
                    <a:pt x="1256459" y="0"/>
                  </a:lnTo>
                  <a:lnTo>
                    <a:pt x="1256459" y="585671"/>
                  </a:lnTo>
                  <a:lnTo>
                    <a:pt x="0" y="585671"/>
                  </a:lnTo>
                  <a:close/>
                </a:path>
              </a:pathLst>
            </a:custGeom>
            <a:solidFill>
              <a:srgbClr val="3FB0FD"/>
            </a:solidFill>
            <a:ln w="66675">
              <a:solidFill>
                <a:srgbClr val="000000"/>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85654" y="4246350"/>
            <a:ext cx="4770617" cy="2223721"/>
            <a:chOff x="0" y="0"/>
            <a:chExt cx="1256459" cy="585671"/>
          </a:xfrm>
        </p:grpSpPr>
        <p:sp>
          <p:nvSpPr>
            <p:cNvPr name="Freeform 10" id="10"/>
            <p:cNvSpPr/>
            <p:nvPr/>
          </p:nvSpPr>
          <p:spPr>
            <a:xfrm>
              <a:off x="0" y="0"/>
              <a:ext cx="1256459" cy="585671"/>
            </a:xfrm>
            <a:custGeom>
              <a:avLst/>
              <a:gdLst/>
              <a:ahLst/>
              <a:cxnLst/>
              <a:rect r="r" b="b" t="t" l="l"/>
              <a:pathLst>
                <a:path h="585671" w="1256459">
                  <a:moveTo>
                    <a:pt x="0" y="0"/>
                  </a:moveTo>
                  <a:lnTo>
                    <a:pt x="1256459" y="0"/>
                  </a:lnTo>
                  <a:lnTo>
                    <a:pt x="1256459" y="585671"/>
                  </a:lnTo>
                  <a:lnTo>
                    <a:pt x="0" y="585671"/>
                  </a:lnTo>
                  <a:close/>
                </a:path>
              </a:pathLst>
            </a:custGeom>
            <a:solidFill>
              <a:srgbClr val="3FB0FD"/>
            </a:solidFill>
            <a:ln w="66675">
              <a:solidFill>
                <a:srgbClr val="000000"/>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712" b="45287"/>
          <a:stretch>
            <a:fillRect/>
          </a:stretch>
        </p:blipFill>
        <p:spPr>
          <a:xfrm flipH="false" flipV="false" rot="0">
            <a:off x="8377982" y="4312454"/>
            <a:ext cx="1581427" cy="2106225"/>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825571" y="4444904"/>
            <a:ext cx="755761" cy="1826613"/>
          </a:xfrm>
          <a:prstGeom prst="rect">
            <a:avLst/>
          </a:prstGeom>
        </p:spPr>
      </p:pic>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750563" y="4438910"/>
            <a:ext cx="755761" cy="1826613"/>
          </a:xfrm>
          <a:prstGeom prst="rect">
            <a:avLst/>
          </a:prstGeom>
        </p:spPr>
      </p:pic>
      <p:grpSp>
        <p:nvGrpSpPr>
          <p:cNvPr name="Group 15" id="15"/>
          <p:cNvGrpSpPr/>
          <p:nvPr/>
        </p:nvGrpSpPr>
        <p:grpSpPr>
          <a:xfrm rot="0">
            <a:off x="5144395" y="1028700"/>
            <a:ext cx="7999210" cy="1304306"/>
            <a:chOff x="0" y="0"/>
            <a:chExt cx="2106788" cy="343521"/>
          </a:xfrm>
        </p:grpSpPr>
        <p:sp>
          <p:nvSpPr>
            <p:cNvPr name="Freeform 16" id="16"/>
            <p:cNvSpPr/>
            <p:nvPr/>
          </p:nvSpPr>
          <p:spPr>
            <a:xfrm>
              <a:off x="0" y="0"/>
              <a:ext cx="2106788" cy="343521"/>
            </a:xfrm>
            <a:custGeom>
              <a:avLst/>
              <a:gdLst/>
              <a:ahLst/>
              <a:cxnLst/>
              <a:rect r="r" b="b" t="t" l="l"/>
              <a:pathLst>
                <a:path h="343521" w="2106788">
                  <a:moveTo>
                    <a:pt x="1903588" y="0"/>
                  </a:moveTo>
                  <a:lnTo>
                    <a:pt x="203200" y="0"/>
                  </a:lnTo>
                  <a:lnTo>
                    <a:pt x="0" y="171760"/>
                  </a:lnTo>
                  <a:lnTo>
                    <a:pt x="203200" y="343521"/>
                  </a:lnTo>
                  <a:lnTo>
                    <a:pt x="1903588" y="343521"/>
                  </a:lnTo>
                  <a:lnTo>
                    <a:pt x="2106788" y="171760"/>
                  </a:lnTo>
                  <a:lnTo>
                    <a:pt x="1903588" y="0"/>
                  </a:lnTo>
                  <a:close/>
                </a:path>
              </a:pathLst>
            </a:custGeom>
            <a:solidFill>
              <a:srgbClr val="FFFFFF"/>
            </a:solidFill>
            <a:ln w="66675">
              <a:solidFill>
                <a:srgbClr val="000000"/>
              </a:solidFill>
            </a:ln>
          </p:spPr>
        </p:sp>
        <p:sp>
          <p:nvSpPr>
            <p:cNvPr name="TextBox 17" id="1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988475" y="2680078"/>
            <a:ext cx="16230600" cy="1123950"/>
          </a:xfrm>
          <a:prstGeom prst="rect">
            <a:avLst/>
          </a:prstGeom>
        </p:spPr>
        <p:txBody>
          <a:bodyPr anchor="t" rtlCol="false" tIns="0" lIns="0" bIns="0" rIns="0">
            <a:spAutoFit/>
          </a:bodyPr>
          <a:lstStyle/>
          <a:p>
            <a:pPr algn="ctr" marL="0" indent="0" lvl="0">
              <a:lnSpc>
                <a:spcPts val="4079"/>
              </a:lnSpc>
            </a:pPr>
            <a:r>
              <a:rPr lang="en-US" sz="3399">
                <a:solidFill>
                  <a:srgbClr val="000000"/>
                </a:solidFill>
                <a:latin typeface="Rugrats Sans"/>
              </a:rPr>
              <a:t>Berdasarkan sistematika klasiknya, Filsafat dibagi menjadi tiga bagian, yaitu Ontologi, Epistemologi, dan Aksiologi.</a:t>
            </a:r>
          </a:p>
        </p:txBody>
      </p:sp>
      <p:sp>
        <p:nvSpPr>
          <p:cNvPr name="TextBox 19" id="19"/>
          <p:cNvSpPr txBox="true"/>
          <p:nvPr/>
        </p:nvSpPr>
        <p:spPr>
          <a:xfrm rot="0">
            <a:off x="1028700" y="1180791"/>
            <a:ext cx="16224388" cy="990600"/>
          </a:xfrm>
          <a:prstGeom prst="rect">
            <a:avLst/>
          </a:prstGeom>
        </p:spPr>
        <p:txBody>
          <a:bodyPr anchor="t" rtlCol="false" tIns="0" lIns="0" bIns="0" rIns="0">
            <a:spAutoFit/>
          </a:bodyPr>
          <a:lstStyle/>
          <a:p>
            <a:pPr algn="ctr" marL="0" indent="0" lvl="0">
              <a:lnSpc>
                <a:spcPts val="7799"/>
              </a:lnSpc>
              <a:spcBef>
                <a:spcPct val="0"/>
              </a:spcBef>
            </a:pPr>
            <a:r>
              <a:rPr lang="en-US" sz="6499">
                <a:solidFill>
                  <a:srgbClr val="000000"/>
                </a:solidFill>
                <a:latin typeface="Bobby Jones"/>
              </a:rPr>
              <a:t>Cabang Filsafat</a:t>
            </a:r>
          </a:p>
        </p:txBody>
      </p:sp>
      <p:sp>
        <p:nvSpPr>
          <p:cNvPr name="TextBox 20" id="20"/>
          <p:cNvSpPr txBox="true"/>
          <p:nvPr/>
        </p:nvSpPr>
        <p:spPr>
          <a:xfrm rot="0">
            <a:off x="6718467" y="7486249"/>
            <a:ext cx="4770617" cy="1752600"/>
          </a:xfrm>
          <a:prstGeom prst="rect">
            <a:avLst/>
          </a:prstGeom>
        </p:spPr>
        <p:txBody>
          <a:bodyPr anchor="t" rtlCol="false" tIns="0" lIns="0" bIns="0" rIns="0">
            <a:spAutoFit/>
          </a:bodyPr>
          <a:lstStyle/>
          <a:p>
            <a:pPr algn="ctr" marL="0" indent="0" lvl="0">
              <a:lnSpc>
                <a:spcPts val="3360"/>
              </a:lnSpc>
            </a:pPr>
            <a:r>
              <a:rPr lang="en-US" sz="2800">
                <a:solidFill>
                  <a:srgbClr val="000000"/>
                </a:solidFill>
                <a:latin typeface="Rugrats Sans"/>
              </a:rPr>
              <a:t>Epistemologi adalah cabang filsafat yang meninjau pengetahuan Ilmiah dan fundamen dari informasi.</a:t>
            </a:r>
          </a:p>
        </p:txBody>
      </p:sp>
      <p:sp>
        <p:nvSpPr>
          <p:cNvPr name="TextBox 21" id="21"/>
          <p:cNvSpPr txBox="true"/>
          <p:nvPr/>
        </p:nvSpPr>
        <p:spPr>
          <a:xfrm rot="0">
            <a:off x="12109396" y="7486249"/>
            <a:ext cx="4746875" cy="1752600"/>
          </a:xfrm>
          <a:prstGeom prst="rect">
            <a:avLst/>
          </a:prstGeom>
        </p:spPr>
        <p:txBody>
          <a:bodyPr anchor="t" rtlCol="false" tIns="0" lIns="0" bIns="0" rIns="0">
            <a:spAutoFit/>
          </a:bodyPr>
          <a:lstStyle/>
          <a:p>
            <a:pPr algn="ctr" marL="0" indent="0" lvl="0">
              <a:lnSpc>
                <a:spcPts val="3360"/>
              </a:lnSpc>
            </a:pPr>
            <a:r>
              <a:rPr lang="en-US" sz="2800">
                <a:solidFill>
                  <a:srgbClr val="000000"/>
                </a:solidFill>
                <a:latin typeface="Rugrats Sans"/>
              </a:rPr>
              <a:t>Aksiologi membahas keabsahan nilai-nilai moral fundamental yang dipraktikkan oleh manusia.</a:t>
            </a:r>
          </a:p>
        </p:txBody>
      </p:sp>
      <p:sp>
        <p:nvSpPr>
          <p:cNvPr name="TextBox 22" id="22"/>
          <p:cNvSpPr txBox="true"/>
          <p:nvPr/>
        </p:nvSpPr>
        <p:spPr>
          <a:xfrm rot="0">
            <a:off x="1351279" y="7486249"/>
            <a:ext cx="4749981" cy="1752600"/>
          </a:xfrm>
          <a:prstGeom prst="rect">
            <a:avLst/>
          </a:prstGeom>
        </p:spPr>
        <p:txBody>
          <a:bodyPr anchor="t" rtlCol="false" tIns="0" lIns="0" bIns="0" rIns="0">
            <a:spAutoFit/>
          </a:bodyPr>
          <a:lstStyle/>
          <a:p>
            <a:pPr algn="ctr" marL="0" indent="0" lvl="0">
              <a:lnSpc>
                <a:spcPts val="3360"/>
              </a:lnSpc>
            </a:pPr>
            <a:r>
              <a:rPr lang="en-US" sz="2800">
                <a:solidFill>
                  <a:srgbClr val="000000"/>
                </a:solidFill>
                <a:latin typeface="Rugrats Sans"/>
              </a:rPr>
              <a:t>Ontologi adalah cabang dari filsafat yang menyelidiki tujuan dan jati diri dari keberadaan.</a:t>
            </a:r>
          </a:p>
        </p:txBody>
      </p:sp>
      <p:sp>
        <p:nvSpPr>
          <p:cNvPr name="TextBox 23" id="23"/>
          <p:cNvSpPr txBox="true"/>
          <p:nvPr/>
        </p:nvSpPr>
        <p:spPr>
          <a:xfrm rot="0">
            <a:off x="1351279" y="6638524"/>
            <a:ext cx="4749981" cy="695325"/>
          </a:xfrm>
          <a:prstGeom prst="rect">
            <a:avLst/>
          </a:prstGeom>
        </p:spPr>
        <p:txBody>
          <a:bodyPr anchor="t" rtlCol="false" tIns="0" lIns="0" bIns="0" rIns="0">
            <a:spAutoFit/>
          </a:bodyPr>
          <a:lstStyle/>
          <a:p>
            <a:pPr algn="ctr" marL="0" indent="0" lvl="0">
              <a:lnSpc>
                <a:spcPts val="5400"/>
              </a:lnSpc>
              <a:spcBef>
                <a:spcPct val="0"/>
              </a:spcBef>
            </a:pPr>
            <a:r>
              <a:rPr lang="en-US" sz="4500">
                <a:solidFill>
                  <a:srgbClr val="000000"/>
                </a:solidFill>
                <a:latin typeface="Bobby Jones Bold"/>
              </a:rPr>
              <a:t>ONTOLOGI</a:t>
            </a:r>
          </a:p>
        </p:txBody>
      </p:sp>
      <p:sp>
        <p:nvSpPr>
          <p:cNvPr name="TextBox 24" id="24"/>
          <p:cNvSpPr txBox="true"/>
          <p:nvPr/>
        </p:nvSpPr>
        <p:spPr>
          <a:xfrm rot="0">
            <a:off x="6718467" y="6638524"/>
            <a:ext cx="4770617" cy="695325"/>
          </a:xfrm>
          <a:prstGeom prst="rect">
            <a:avLst/>
          </a:prstGeom>
        </p:spPr>
        <p:txBody>
          <a:bodyPr anchor="t" rtlCol="false" tIns="0" lIns="0" bIns="0" rIns="0">
            <a:spAutoFit/>
          </a:bodyPr>
          <a:lstStyle/>
          <a:p>
            <a:pPr algn="ctr" marL="0" indent="0" lvl="0">
              <a:lnSpc>
                <a:spcPts val="5400"/>
              </a:lnSpc>
              <a:spcBef>
                <a:spcPct val="0"/>
              </a:spcBef>
            </a:pPr>
            <a:r>
              <a:rPr lang="en-US" sz="4500">
                <a:solidFill>
                  <a:srgbClr val="000000"/>
                </a:solidFill>
                <a:latin typeface="Bobby Jones Bold"/>
              </a:rPr>
              <a:t>EPISTEMOLOGI</a:t>
            </a:r>
          </a:p>
        </p:txBody>
      </p:sp>
      <p:sp>
        <p:nvSpPr>
          <p:cNvPr name="TextBox 25" id="25"/>
          <p:cNvSpPr txBox="true"/>
          <p:nvPr/>
        </p:nvSpPr>
        <p:spPr>
          <a:xfrm rot="0">
            <a:off x="12109396" y="6638524"/>
            <a:ext cx="4746875" cy="695325"/>
          </a:xfrm>
          <a:prstGeom prst="rect">
            <a:avLst/>
          </a:prstGeom>
        </p:spPr>
        <p:txBody>
          <a:bodyPr anchor="t" rtlCol="false" tIns="0" lIns="0" bIns="0" rIns="0">
            <a:spAutoFit/>
          </a:bodyPr>
          <a:lstStyle/>
          <a:p>
            <a:pPr algn="ctr" marL="0" indent="0" lvl="0">
              <a:lnSpc>
                <a:spcPts val="5400"/>
              </a:lnSpc>
              <a:spcBef>
                <a:spcPct val="0"/>
              </a:spcBef>
            </a:pPr>
            <a:r>
              <a:rPr lang="en-US" sz="4500">
                <a:solidFill>
                  <a:srgbClr val="000000"/>
                </a:solidFill>
                <a:latin typeface="Bobby Jones Bold"/>
              </a:rPr>
              <a:t>AKSIOLOGI</a:t>
            </a:r>
          </a:p>
        </p:txBody>
      </p:sp>
      <p:pic>
        <p:nvPicPr>
          <p:cNvPr name="Picture 26" id="2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3209862">
            <a:off x="3747307" y="1051026"/>
            <a:ext cx="1187218" cy="1222790"/>
          </a:xfrm>
          <a:prstGeom prst="rect">
            <a:avLst/>
          </a:prstGeom>
        </p:spPr>
      </p:pic>
      <p:pic>
        <p:nvPicPr>
          <p:cNvPr name="Picture 27" id="2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385160">
            <a:off x="13361738" y="1051026"/>
            <a:ext cx="1187218" cy="1222790"/>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574983" y="1838280"/>
            <a:ext cx="5812897" cy="1304306"/>
            <a:chOff x="0" y="0"/>
            <a:chExt cx="1530969" cy="343521"/>
          </a:xfrm>
        </p:grpSpPr>
        <p:sp>
          <p:nvSpPr>
            <p:cNvPr name="Freeform 6" id="6"/>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7" id="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059484" y="3574785"/>
            <a:ext cx="3464151" cy="3382564"/>
            <a:chOff x="0" y="0"/>
            <a:chExt cx="912369" cy="890881"/>
          </a:xfrm>
        </p:grpSpPr>
        <p:sp>
          <p:nvSpPr>
            <p:cNvPr name="Freeform 9" id="9"/>
            <p:cNvSpPr/>
            <p:nvPr/>
          </p:nvSpPr>
          <p:spPr>
            <a:xfrm>
              <a:off x="0" y="0"/>
              <a:ext cx="912369" cy="890881"/>
            </a:xfrm>
            <a:custGeom>
              <a:avLst/>
              <a:gdLst/>
              <a:ahLst/>
              <a:cxnLst/>
              <a:rect r="r" b="b" t="t" l="l"/>
              <a:pathLst>
                <a:path h="890881" w="912369">
                  <a:moveTo>
                    <a:pt x="0" y="0"/>
                  </a:moveTo>
                  <a:lnTo>
                    <a:pt x="912369" y="0"/>
                  </a:lnTo>
                  <a:lnTo>
                    <a:pt x="912369" y="890881"/>
                  </a:lnTo>
                  <a:lnTo>
                    <a:pt x="0" y="890881"/>
                  </a:lnTo>
                  <a:close/>
                </a:path>
              </a:pathLst>
            </a:custGeom>
            <a:solidFill>
              <a:srgbClr val="3FB0FD"/>
            </a:solidFill>
            <a:ln w="666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613962" y="475309"/>
            <a:ext cx="3785627" cy="3785627"/>
            <a:chOff x="0" y="0"/>
            <a:chExt cx="812800" cy="812800"/>
          </a:xfrm>
        </p:grpSpPr>
        <p:sp>
          <p:nvSpPr>
            <p:cNvPr name="Freeform 12" id="12"/>
            <p:cNvSpPr/>
            <p:nvPr/>
          </p:nvSpPr>
          <p:spPr>
            <a:xfrm>
              <a:off x="0" y="0"/>
              <a:ext cx="812800" cy="812800"/>
            </a:xfrm>
            <a:custGeom>
              <a:avLst/>
              <a:gdLst/>
              <a:ahLst/>
              <a:cxnLst/>
              <a:rect r="r" b="b" t="t" l="l"/>
              <a:pathLst>
                <a:path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3FB0FD"/>
            </a:solidFill>
            <a:ln w="66675">
              <a:solidFill>
                <a:srgbClr val="000000"/>
              </a:solidFill>
            </a:ln>
          </p:spPr>
        </p:sp>
        <p:sp>
          <p:nvSpPr>
            <p:cNvPr name="TextBox 13" id="13"/>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348900" y="3221279"/>
            <a:ext cx="8887300" cy="6267450"/>
          </a:xfrm>
          <a:prstGeom prst="rect">
            <a:avLst/>
          </a:prstGeom>
        </p:spPr>
        <p:txBody>
          <a:bodyPr anchor="t" rtlCol="false" tIns="0" lIns="0" bIns="0" rIns="0">
            <a:spAutoFit/>
          </a:bodyPr>
          <a:lstStyle/>
          <a:p>
            <a:pPr>
              <a:lnSpc>
                <a:spcPts val="4079"/>
              </a:lnSpc>
            </a:pPr>
            <a:r>
              <a:rPr lang="en-US" sz="3399">
                <a:solidFill>
                  <a:srgbClr val="000000"/>
                </a:solidFill>
                <a:latin typeface="Rugrats Sans"/>
              </a:rPr>
              <a:t>Contoh aplikasi filosofi di bidang teknologi terdapat di bidang kecerdasan buatan. Seberapa pintar mesin kecerdasan buatan sehingga bisa disamakan dengan kemampuan intelektual manusia? Jika kecerdasan buatan dapat mengklaim bahwa dirinya sadar, Apakah dia benar-benar merasakan kesadaran?</a:t>
            </a:r>
          </a:p>
          <a:p>
            <a:pPr>
              <a:lnSpc>
                <a:spcPts val="4079"/>
              </a:lnSpc>
            </a:pPr>
          </a:p>
          <a:p>
            <a:pPr>
              <a:lnSpc>
                <a:spcPts val="4079"/>
              </a:lnSpc>
            </a:pPr>
            <a:r>
              <a:rPr lang="en-US" sz="3399">
                <a:solidFill>
                  <a:srgbClr val="000000"/>
                </a:solidFill>
                <a:latin typeface="Rugrats Sans"/>
              </a:rPr>
              <a:t>Untuk menganalisis keadaan ini, proses berpikir filosofis dibutuhkan untuk menelaah lebih dalam</a:t>
            </a:r>
          </a:p>
          <a:p>
            <a:pPr marL="0" indent="0" lvl="0">
              <a:lnSpc>
                <a:spcPts val="4079"/>
              </a:lnSpc>
            </a:pPr>
          </a:p>
        </p:txBody>
      </p:sp>
      <p:sp>
        <p:nvSpPr>
          <p:cNvPr name="TextBox 15" id="15"/>
          <p:cNvSpPr txBox="true"/>
          <p:nvPr/>
        </p:nvSpPr>
        <p:spPr>
          <a:xfrm rot="0">
            <a:off x="2574983" y="1976083"/>
            <a:ext cx="5812897"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Contoh</a:t>
            </a:r>
          </a:p>
        </p:txBody>
      </p:sp>
      <p:grpSp>
        <p:nvGrpSpPr>
          <p:cNvPr name="Group 16" id="16"/>
          <p:cNvGrpSpPr/>
          <p:nvPr/>
        </p:nvGrpSpPr>
        <p:grpSpPr>
          <a:xfrm rot="0">
            <a:off x="10108504" y="6046593"/>
            <a:ext cx="3456438" cy="3456438"/>
            <a:chOff x="0" y="0"/>
            <a:chExt cx="812800" cy="812800"/>
          </a:xfrm>
        </p:grpSpPr>
        <p:sp>
          <p:nvSpPr>
            <p:cNvPr name="Freeform 17" id="1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FB0FD"/>
            </a:solidFill>
            <a:ln w="66675">
              <a:solidFill>
                <a:srgbClr val="000000"/>
              </a:solidFill>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010455" y="1175652"/>
            <a:ext cx="992641" cy="2399133"/>
          </a:xfrm>
          <a:prstGeom prst="rect">
            <a:avLst/>
          </a:prstGeom>
        </p:spPr>
      </p:pic>
      <p:pic>
        <p:nvPicPr>
          <p:cNvPr name="Picture 20" id="2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5400000">
            <a:off x="14721134" y="7240904"/>
            <a:ext cx="1347120" cy="1617721"/>
          </a:xfrm>
          <a:prstGeom prst="rect">
            <a:avLst/>
          </a:prstGeom>
        </p:spPr>
      </p:pic>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10800000">
            <a:off x="14752577" y="1391217"/>
            <a:ext cx="1450977" cy="1742440"/>
          </a:xfrm>
          <a:prstGeom prst="rect">
            <a:avLst/>
          </a:prstGeom>
        </p:spPr>
      </p:pic>
      <p:pic>
        <p:nvPicPr>
          <p:cNvPr name="Picture 22" id="2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2047546" y="4197135"/>
            <a:ext cx="1378903" cy="1655888"/>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295239" y="4066501"/>
            <a:ext cx="992641" cy="2399133"/>
          </a:xfrm>
          <a:prstGeom prst="rect">
            <a:avLst/>
          </a:prstGeom>
        </p:spPr>
      </p:pic>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340402" y="6575246"/>
            <a:ext cx="992641" cy="2399133"/>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36061" y="650504"/>
            <a:ext cx="12415877" cy="8985991"/>
          </a:xfrm>
          <a:prstGeom prst="rect">
            <a:avLst/>
          </a:prstGeom>
        </p:spPr>
      </p:pic>
      <p:sp>
        <p:nvSpPr>
          <p:cNvPr name="TextBox 3" id="3"/>
          <p:cNvSpPr txBox="true"/>
          <p:nvPr/>
        </p:nvSpPr>
        <p:spPr>
          <a:xfrm rot="0">
            <a:off x="1028700" y="3921125"/>
            <a:ext cx="16230600" cy="1349374"/>
          </a:xfrm>
          <a:prstGeom prst="rect">
            <a:avLst/>
          </a:prstGeom>
        </p:spPr>
        <p:txBody>
          <a:bodyPr anchor="t" rtlCol="false" tIns="0" lIns="0" bIns="0" rIns="0">
            <a:spAutoFit/>
          </a:bodyPr>
          <a:lstStyle/>
          <a:p>
            <a:pPr algn="ctr">
              <a:lnSpc>
                <a:spcPts val="9999"/>
              </a:lnSpc>
            </a:pPr>
            <a:r>
              <a:rPr lang="en-US" sz="9999">
                <a:solidFill>
                  <a:srgbClr val="000000"/>
                </a:solidFill>
                <a:latin typeface="Bobby Jones"/>
              </a:rPr>
              <a:t>ETIKA</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083711" y="6809706"/>
            <a:ext cx="5823003" cy="564103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4045546" y="-2313098"/>
            <a:ext cx="5823003" cy="564103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568135">
            <a:off x="-2106043" y="-1800261"/>
            <a:ext cx="6859648" cy="490153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77264">
            <a:off x="13298938" y="7185730"/>
            <a:ext cx="6859648" cy="490153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03386" y="8381362"/>
            <a:ext cx="1043951" cy="1577399"/>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4424827" y="650504"/>
            <a:ext cx="1463636" cy="1757641"/>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401866" y="410108"/>
            <a:ext cx="1445471" cy="1577399"/>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28906" y="4505367"/>
            <a:ext cx="1907130" cy="1709482"/>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5400000">
            <a:off x="15859057" y="4129584"/>
            <a:ext cx="1538637" cy="1584739"/>
          </a:xfrm>
          <a:prstGeom prst="rect">
            <a:avLst/>
          </a:prstGeom>
        </p:spPr>
      </p:pic>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156645" y="8697692"/>
            <a:ext cx="2061895" cy="1327111"/>
          </a:xfrm>
          <a:prstGeom prst="rect">
            <a:avLst/>
          </a:prstGeom>
        </p:spPr>
      </p:pic>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ACDC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5029200" y="4912043"/>
            <a:ext cx="8229600" cy="46291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573372" y="605149"/>
            <a:ext cx="2610334" cy="2610334"/>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8186290"/>
            <a:ext cx="4054517" cy="2100710"/>
          </a:xfrm>
          <a:prstGeom prst="rect">
            <a:avLst/>
          </a:prstGeom>
        </p:spPr>
      </p:pic>
      <p:grpSp>
        <p:nvGrpSpPr>
          <p:cNvPr name="Group 8" id="8"/>
          <p:cNvGrpSpPr/>
          <p:nvPr/>
        </p:nvGrpSpPr>
        <p:grpSpPr>
          <a:xfrm rot="0">
            <a:off x="9904862" y="1801088"/>
            <a:ext cx="6652802" cy="1209056"/>
            <a:chOff x="0" y="0"/>
            <a:chExt cx="1752178" cy="318435"/>
          </a:xfrm>
        </p:grpSpPr>
        <p:sp>
          <p:nvSpPr>
            <p:cNvPr name="Freeform 9" id="9"/>
            <p:cNvSpPr/>
            <p:nvPr/>
          </p:nvSpPr>
          <p:spPr>
            <a:xfrm>
              <a:off x="0" y="0"/>
              <a:ext cx="1752178" cy="318435"/>
            </a:xfrm>
            <a:custGeom>
              <a:avLst/>
              <a:gdLst/>
              <a:ahLst/>
              <a:cxnLst/>
              <a:rect r="r" b="b" t="t" l="l"/>
              <a:pathLst>
                <a:path h="318435" w="1752178">
                  <a:moveTo>
                    <a:pt x="1548978" y="0"/>
                  </a:moveTo>
                  <a:lnTo>
                    <a:pt x="203200" y="0"/>
                  </a:lnTo>
                  <a:lnTo>
                    <a:pt x="0" y="159217"/>
                  </a:lnTo>
                  <a:lnTo>
                    <a:pt x="203200" y="318435"/>
                  </a:lnTo>
                  <a:lnTo>
                    <a:pt x="1548978" y="318435"/>
                  </a:lnTo>
                  <a:lnTo>
                    <a:pt x="1752178" y="159217"/>
                  </a:lnTo>
                  <a:lnTo>
                    <a:pt x="1548978" y="0"/>
                  </a:lnTo>
                  <a:close/>
                </a:path>
              </a:pathLst>
            </a:custGeom>
            <a:solidFill>
              <a:srgbClr val="FFFFFF"/>
            </a:solidFill>
            <a:ln w="66675">
              <a:solidFill>
                <a:srgbClr val="000000"/>
              </a:solidFill>
            </a:ln>
          </p:spPr>
        </p:sp>
        <p:sp>
          <p:nvSpPr>
            <p:cNvPr name="TextBox 10" id="10"/>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pic>
        <p:nvPicPr>
          <p:cNvPr name="Picture 11" id="1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947766" y="489564"/>
            <a:ext cx="2534929" cy="2411351"/>
          </a:xfrm>
          <a:prstGeom prst="rect">
            <a:avLst/>
          </a:prstGeom>
        </p:spPr>
      </p:pic>
      <p:sp>
        <p:nvSpPr>
          <p:cNvPr name="TextBox 12" id="12"/>
          <p:cNvSpPr txBox="true"/>
          <p:nvPr/>
        </p:nvSpPr>
        <p:spPr>
          <a:xfrm rot="0">
            <a:off x="9904862" y="1891266"/>
            <a:ext cx="6652802"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ETIKA</a:t>
            </a:r>
          </a:p>
        </p:txBody>
      </p:sp>
      <p:sp>
        <p:nvSpPr>
          <p:cNvPr name="TextBox 13" id="13"/>
          <p:cNvSpPr txBox="true"/>
          <p:nvPr/>
        </p:nvSpPr>
        <p:spPr>
          <a:xfrm rot="0">
            <a:off x="9904862" y="3666262"/>
            <a:ext cx="6652802" cy="5581650"/>
          </a:xfrm>
          <a:prstGeom prst="rect">
            <a:avLst/>
          </a:prstGeom>
        </p:spPr>
        <p:txBody>
          <a:bodyPr anchor="t" rtlCol="false" tIns="0" lIns="0" bIns="0" rIns="0">
            <a:spAutoFit/>
          </a:bodyPr>
          <a:lstStyle/>
          <a:p>
            <a:pPr algn="ctr">
              <a:lnSpc>
                <a:spcPts val="4439"/>
              </a:lnSpc>
            </a:pPr>
            <a:r>
              <a:rPr lang="en-US" sz="3699">
                <a:solidFill>
                  <a:srgbClr val="000000"/>
                </a:solidFill>
                <a:latin typeface="Rugrats Sans"/>
              </a:rPr>
              <a:t>Menurut W. J. S. Poerwadarminta, etika adalah suatu ilmu yang memberikan konsep bagaimana manusia menentukan baik atau buruknya suatu tingkah laku atau perbuatan yang dilakukannya. </a:t>
            </a:r>
          </a:p>
          <a:p>
            <a:pPr algn="ctr">
              <a:lnSpc>
                <a:spcPts val="4079"/>
              </a:lnSpc>
            </a:pPr>
          </a:p>
          <a:p>
            <a:pPr algn="ctr">
              <a:lnSpc>
                <a:spcPts val="4079"/>
              </a:lnSpc>
            </a:pPr>
          </a:p>
          <a:p>
            <a:pPr algn="ctr">
              <a:lnSpc>
                <a:spcPts val="4079"/>
              </a:lnSpc>
            </a:pPr>
          </a:p>
        </p:txBody>
      </p:sp>
      <p:sp>
        <p:nvSpPr>
          <p:cNvPr name="TextBox 14" id="14"/>
          <p:cNvSpPr txBox="true"/>
          <p:nvPr/>
        </p:nvSpPr>
        <p:spPr>
          <a:xfrm rot="-1685681">
            <a:off x="-625207" y="3753102"/>
            <a:ext cx="6652802"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Etiket?</a:t>
            </a:r>
          </a:p>
        </p:txBody>
      </p:sp>
      <p:sp>
        <p:nvSpPr>
          <p:cNvPr name="TextBox 15" id="15"/>
          <p:cNvSpPr txBox="true"/>
          <p:nvPr/>
        </p:nvSpPr>
        <p:spPr>
          <a:xfrm rot="-222880">
            <a:off x="727618" y="6466310"/>
            <a:ext cx="6652802"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norma?</a:t>
            </a:r>
          </a:p>
        </p:txBody>
      </p:sp>
      <p:sp>
        <p:nvSpPr>
          <p:cNvPr name="TextBox 16" id="16"/>
          <p:cNvSpPr txBox="true"/>
          <p:nvPr/>
        </p:nvSpPr>
        <p:spPr>
          <a:xfrm rot="-747044">
            <a:off x="3469757" y="4554813"/>
            <a:ext cx="6652802"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kode etik?</a:t>
            </a:r>
          </a:p>
        </p:txBody>
      </p:sp>
      <p:sp>
        <p:nvSpPr>
          <p:cNvPr name="TextBox 17" id="17"/>
          <p:cNvSpPr txBox="true"/>
          <p:nvPr/>
        </p:nvSpPr>
        <p:spPr>
          <a:xfrm rot="-222880">
            <a:off x="3888331" y="7885850"/>
            <a:ext cx="6652802"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moral?</a:t>
            </a:r>
          </a:p>
        </p:txBody>
      </p:sp>
      <p:sp>
        <p:nvSpPr>
          <p:cNvPr name="TextBox 18" id="18"/>
          <p:cNvSpPr txBox="true"/>
          <p:nvPr/>
        </p:nvSpPr>
        <p:spPr>
          <a:xfrm rot="1148959">
            <a:off x="2550070" y="2701652"/>
            <a:ext cx="6652802"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ETIKA?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grpSp>
        <p:nvGrpSpPr>
          <p:cNvPr name="Group 2" id="2"/>
          <p:cNvGrpSpPr/>
          <p:nvPr/>
        </p:nvGrpSpPr>
        <p:grpSpPr>
          <a:xfrm rot="0">
            <a:off x="9290403" y="6282809"/>
            <a:ext cx="7968897" cy="2975491"/>
            <a:chOff x="0" y="0"/>
            <a:chExt cx="808711" cy="301963"/>
          </a:xfrm>
        </p:grpSpPr>
        <p:sp>
          <p:nvSpPr>
            <p:cNvPr name="Freeform 3" id="3"/>
            <p:cNvSpPr/>
            <p:nvPr/>
          </p:nvSpPr>
          <p:spPr>
            <a:xfrm>
              <a:off x="0" y="0"/>
              <a:ext cx="808711" cy="301963"/>
            </a:xfrm>
            <a:custGeom>
              <a:avLst/>
              <a:gdLst/>
              <a:ahLst/>
              <a:cxnLst/>
              <a:rect r="r" b="b" t="t" l="l"/>
              <a:pathLst>
                <a:path h="301963" w="808711">
                  <a:moveTo>
                    <a:pt x="0" y="0"/>
                  </a:moveTo>
                  <a:lnTo>
                    <a:pt x="808711" y="0"/>
                  </a:lnTo>
                  <a:lnTo>
                    <a:pt x="808711" y="301963"/>
                  </a:lnTo>
                  <a:lnTo>
                    <a:pt x="0" y="301963"/>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290403" y="1028700"/>
            <a:ext cx="7968897" cy="2975491"/>
            <a:chOff x="0" y="0"/>
            <a:chExt cx="808711" cy="301963"/>
          </a:xfrm>
        </p:grpSpPr>
        <p:sp>
          <p:nvSpPr>
            <p:cNvPr name="Freeform 6" id="6"/>
            <p:cNvSpPr/>
            <p:nvPr/>
          </p:nvSpPr>
          <p:spPr>
            <a:xfrm>
              <a:off x="0" y="0"/>
              <a:ext cx="808711" cy="301963"/>
            </a:xfrm>
            <a:custGeom>
              <a:avLst/>
              <a:gdLst/>
              <a:ahLst/>
              <a:cxnLst/>
              <a:rect r="r" b="b" t="t" l="l"/>
              <a:pathLst>
                <a:path h="301963" w="808711">
                  <a:moveTo>
                    <a:pt x="0" y="0"/>
                  </a:moveTo>
                  <a:lnTo>
                    <a:pt x="808711" y="0"/>
                  </a:lnTo>
                  <a:lnTo>
                    <a:pt x="808711" y="301963"/>
                  </a:lnTo>
                  <a:lnTo>
                    <a:pt x="0" y="301963"/>
                  </a:lnTo>
                  <a:close/>
                </a:path>
              </a:pathLst>
            </a:custGeom>
            <a:solidFill>
              <a:srgbClr val="000000">
                <a:alpha val="0"/>
              </a:srgbClr>
            </a:solidFill>
            <a:ln w="666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1036898"/>
            <a:ext cx="7968897" cy="2975491"/>
            <a:chOff x="0" y="0"/>
            <a:chExt cx="808711" cy="301963"/>
          </a:xfrm>
        </p:grpSpPr>
        <p:sp>
          <p:nvSpPr>
            <p:cNvPr name="Freeform 9" id="9"/>
            <p:cNvSpPr/>
            <p:nvPr/>
          </p:nvSpPr>
          <p:spPr>
            <a:xfrm>
              <a:off x="0" y="0"/>
              <a:ext cx="808711" cy="301963"/>
            </a:xfrm>
            <a:custGeom>
              <a:avLst/>
              <a:gdLst/>
              <a:ahLst/>
              <a:cxnLst/>
              <a:rect r="r" b="b" t="t" l="l"/>
              <a:pathLst>
                <a:path h="301963" w="808711">
                  <a:moveTo>
                    <a:pt x="0" y="0"/>
                  </a:moveTo>
                  <a:lnTo>
                    <a:pt x="808711" y="0"/>
                  </a:lnTo>
                  <a:lnTo>
                    <a:pt x="808711" y="301963"/>
                  </a:lnTo>
                  <a:lnTo>
                    <a:pt x="0" y="301963"/>
                  </a:lnTo>
                  <a:close/>
                </a:path>
              </a:pathLst>
            </a:custGeom>
            <a:solidFill>
              <a:srgbClr val="000000">
                <a:alpha val="0"/>
              </a:srgbClr>
            </a:solidFill>
            <a:ln w="666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6291007"/>
            <a:ext cx="7968897" cy="2975491"/>
            <a:chOff x="0" y="0"/>
            <a:chExt cx="808711" cy="301963"/>
          </a:xfrm>
        </p:grpSpPr>
        <p:sp>
          <p:nvSpPr>
            <p:cNvPr name="Freeform 12" id="12"/>
            <p:cNvSpPr/>
            <p:nvPr/>
          </p:nvSpPr>
          <p:spPr>
            <a:xfrm>
              <a:off x="0" y="0"/>
              <a:ext cx="808711" cy="301963"/>
            </a:xfrm>
            <a:custGeom>
              <a:avLst/>
              <a:gdLst/>
              <a:ahLst/>
              <a:cxnLst/>
              <a:rect r="r" b="b" t="t" l="l"/>
              <a:pathLst>
                <a:path h="301963" w="808711">
                  <a:moveTo>
                    <a:pt x="0" y="0"/>
                  </a:moveTo>
                  <a:lnTo>
                    <a:pt x="808711" y="0"/>
                  </a:lnTo>
                  <a:lnTo>
                    <a:pt x="808711" y="301963"/>
                  </a:lnTo>
                  <a:lnTo>
                    <a:pt x="0" y="301963"/>
                  </a:lnTo>
                  <a:close/>
                </a:path>
              </a:pathLst>
            </a:custGeom>
            <a:solidFill>
              <a:srgbClr val="000000">
                <a:alpha val="0"/>
              </a:srgbClr>
            </a:solidFill>
            <a:ln w="66675">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947037" y="4538972"/>
            <a:ext cx="10393927" cy="1209056"/>
            <a:chOff x="0" y="0"/>
            <a:chExt cx="2737495" cy="318435"/>
          </a:xfrm>
        </p:grpSpPr>
        <p:sp>
          <p:nvSpPr>
            <p:cNvPr name="Freeform 15" id="15"/>
            <p:cNvSpPr/>
            <p:nvPr/>
          </p:nvSpPr>
          <p:spPr>
            <a:xfrm>
              <a:off x="0" y="0"/>
              <a:ext cx="2737495" cy="318435"/>
            </a:xfrm>
            <a:custGeom>
              <a:avLst/>
              <a:gdLst/>
              <a:ahLst/>
              <a:cxnLst/>
              <a:rect r="r" b="b" t="t" l="l"/>
              <a:pathLst>
                <a:path h="318435" w="2737495">
                  <a:moveTo>
                    <a:pt x="2534295" y="0"/>
                  </a:moveTo>
                  <a:lnTo>
                    <a:pt x="203200" y="0"/>
                  </a:lnTo>
                  <a:lnTo>
                    <a:pt x="0" y="159217"/>
                  </a:lnTo>
                  <a:lnTo>
                    <a:pt x="203200" y="318435"/>
                  </a:lnTo>
                  <a:lnTo>
                    <a:pt x="2534295" y="318435"/>
                  </a:lnTo>
                  <a:lnTo>
                    <a:pt x="2737495" y="159217"/>
                  </a:lnTo>
                  <a:lnTo>
                    <a:pt x="2534295" y="0"/>
                  </a:lnTo>
                  <a:close/>
                </a:path>
              </a:pathLst>
            </a:custGeom>
            <a:solidFill>
              <a:srgbClr val="FFFFFF"/>
            </a:solidFill>
            <a:ln w="66675">
              <a:solidFill>
                <a:srgbClr val="000000"/>
              </a:solidFill>
            </a:ln>
          </p:spPr>
        </p:sp>
        <p:sp>
          <p:nvSpPr>
            <p:cNvPr name="TextBox 16" id="16"/>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357698" y="1332694"/>
            <a:ext cx="4935300" cy="605790"/>
          </a:xfrm>
          <a:prstGeom prst="rect">
            <a:avLst/>
          </a:prstGeom>
        </p:spPr>
        <p:txBody>
          <a:bodyPr anchor="t" rtlCol="false" tIns="0" lIns="0" bIns="0" rIns="0">
            <a:spAutoFit/>
          </a:bodyPr>
          <a:lstStyle/>
          <a:p>
            <a:pPr>
              <a:lnSpc>
                <a:spcPts val="4620"/>
              </a:lnSpc>
            </a:pPr>
            <a:r>
              <a:rPr lang="en-US" sz="4200">
                <a:solidFill>
                  <a:srgbClr val="000000"/>
                </a:solidFill>
                <a:latin typeface="Bobby Jones Bold"/>
              </a:rPr>
              <a:t>etika deskriptif</a:t>
            </a:r>
          </a:p>
        </p:txBody>
      </p:sp>
      <p:sp>
        <p:nvSpPr>
          <p:cNvPr name="TextBox 18" id="18"/>
          <p:cNvSpPr txBox="true"/>
          <p:nvPr/>
        </p:nvSpPr>
        <p:spPr>
          <a:xfrm rot="0">
            <a:off x="1028700" y="4629150"/>
            <a:ext cx="1623060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jenis etika</a:t>
            </a:r>
          </a:p>
        </p:txBody>
      </p:sp>
      <p:sp>
        <p:nvSpPr>
          <p:cNvPr name="TextBox 19" id="19"/>
          <p:cNvSpPr txBox="true"/>
          <p:nvPr/>
        </p:nvSpPr>
        <p:spPr>
          <a:xfrm rot="0">
            <a:off x="9608940" y="1335121"/>
            <a:ext cx="4892738" cy="605790"/>
          </a:xfrm>
          <a:prstGeom prst="rect">
            <a:avLst/>
          </a:prstGeom>
        </p:spPr>
        <p:txBody>
          <a:bodyPr anchor="t" rtlCol="false" tIns="0" lIns="0" bIns="0" rIns="0">
            <a:spAutoFit/>
          </a:bodyPr>
          <a:lstStyle/>
          <a:p>
            <a:pPr>
              <a:lnSpc>
                <a:spcPts val="4620"/>
              </a:lnSpc>
            </a:pPr>
            <a:r>
              <a:rPr lang="en-US" sz="4200">
                <a:solidFill>
                  <a:srgbClr val="000000"/>
                </a:solidFill>
                <a:latin typeface="Bobby Jones Bold"/>
              </a:rPr>
              <a:t>etika normatif</a:t>
            </a:r>
          </a:p>
        </p:txBody>
      </p:sp>
      <p:sp>
        <p:nvSpPr>
          <p:cNvPr name="TextBox 20" id="20"/>
          <p:cNvSpPr txBox="true"/>
          <p:nvPr/>
        </p:nvSpPr>
        <p:spPr>
          <a:xfrm rot="0">
            <a:off x="9542346" y="6585270"/>
            <a:ext cx="5276773" cy="605790"/>
          </a:xfrm>
          <a:prstGeom prst="rect">
            <a:avLst/>
          </a:prstGeom>
        </p:spPr>
        <p:txBody>
          <a:bodyPr anchor="t" rtlCol="false" tIns="0" lIns="0" bIns="0" rIns="0">
            <a:spAutoFit/>
          </a:bodyPr>
          <a:lstStyle/>
          <a:p>
            <a:pPr>
              <a:lnSpc>
                <a:spcPts val="4620"/>
              </a:lnSpc>
            </a:pPr>
            <a:r>
              <a:rPr lang="en-US" sz="4200">
                <a:solidFill>
                  <a:srgbClr val="000000"/>
                </a:solidFill>
                <a:latin typeface="Bobby Jones Bold"/>
              </a:rPr>
              <a:t>etika terapan</a:t>
            </a:r>
          </a:p>
        </p:txBody>
      </p:sp>
      <p:sp>
        <p:nvSpPr>
          <p:cNvPr name="TextBox 21" id="21"/>
          <p:cNvSpPr txBox="true"/>
          <p:nvPr/>
        </p:nvSpPr>
        <p:spPr>
          <a:xfrm rot="0">
            <a:off x="1357698" y="1992568"/>
            <a:ext cx="4935300" cy="1714500"/>
          </a:xfrm>
          <a:prstGeom prst="rect">
            <a:avLst/>
          </a:prstGeom>
        </p:spPr>
        <p:txBody>
          <a:bodyPr anchor="t" rtlCol="false" tIns="0" lIns="0" bIns="0" rIns="0">
            <a:spAutoFit/>
          </a:bodyPr>
          <a:lstStyle/>
          <a:p>
            <a:pPr algn="just" marL="0" indent="0" lvl="0">
              <a:lnSpc>
                <a:spcPts val="3240"/>
              </a:lnSpc>
            </a:pPr>
            <a:r>
              <a:rPr lang="en-US" sz="2700">
                <a:solidFill>
                  <a:srgbClr val="000000"/>
                </a:solidFill>
                <a:latin typeface="Rugrats Sans"/>
              </a:rPr>
              <a:t>Etika ini biasanya tidak tertulis secara langsung. Tumbuh dan berkembang secara turun temurun di masyarakat tertentu.</a:t>
            </a:r>
          </a:p>
        </p:txBody>
      </p:sp>
      <p:sp>
        <p:nvSpPr>
          <p:cNvPr name="TextBox 22" id="22"/>
          <p:cNvSpPr txBox="true"/>
          <p:nvPr/>
        </p:nvSpPr>
        <p:spPr>
          <a:xfrm rot="0">
            <a:off x="9608940" y="1992568"/>
            <a:ext cx="5728516" cy="1752600"/>
          </a:xfrm>
          <a:prstGeom prst="rect">
            <a:avLst/>
          </a:prstGeom>
        </p:spPr>
        <p:txBody>
          <a:bodyPr anchor="t" rtlCol="false" tIns="0" lIns="0" bIns="0" rIns="0">
            <a:spAutoFit/>
          </a:bodyPr>
          <a:lstStyle/>
          <a:p>
            <a:pPr algn="just" marL="0" indent="0" lvl="0">
              <a:lnSpc>
                <a:spcPts val="3360"/>
              </a:lnSpc>
            </a:pPr>
            <a:r>
              <a:rPr lang="en-US" sz="2800">
                <a:solidFill>
                  <a:srgbClr val="000000"/>
                </a:solidFill>
                <a:latin typeface="Rugrats Sans"/>
              </a:rPr>
              <a:t>Terkait dengan prinsip etis dimana terdapat peninjauan terhadap prinsip etis tersebut apakah benar atau tidak.</a:t>
            </a:r>
          </a:p>
        </p:txBody>
      </p:sp>
      <p:sp>
        <p:nvSpPr>
          <p:cNvPr name="TextBox 23" id="23"/>
          <p:cNvSpPr txBox="true"/>
          <p:nvPr/>
        </p:nvSpPr>
        <p:spPr>
          <a:xfrm rot="0">
            <a:off x="9542346" y="7238685"/>
            <a:ext cx="7359665" cy="1752600"/>
          </a:xfrm>
          <a:prstGeom prst="rect">
            <a:avLst/>
          </a:prstGeom>
        </p:spPr>
        <p:txBody>
          <a:bodyPr anchor="t" rtlCol="false" tIns="0" lIns="0" bIns="0" rIns="0">
            <a:spAutoFit/>
          </a:bodyPr>
          <a:lstStyle/>
          <a:p>
            <a:pPr algn="just" marL="0" indent="0" lvl="0">
              <a:lnSpc>
                <a:spcPts val="3360"/>
              </a:lnSpc>
            </a:pPr>
            <a:r>
              <a:rPr lang="en-US" sz="2800">
                <a:solidFill>
                  <a:srgbClr val="000000"/>
                </a:solidFill>
                <a:latin typeface="Rugrats Sans"/>
              </a:rPr>
              <a:t>Sebagai alat bantu untuk menyelesaikan suatu kasus yang belum terpecahkan sebelumnya dan biasanya bekerja sama dengan suatu bidang keilmuan tertentu.</a:t>
            </a:r>
          </a:p>
        </p:txBody>
      </p:sp>
      <p:sp>
        <p:nvSpPr>
          <p:cNvPr name="TextBox 24" id="24"/>
          <p:cNvSpPr txBox="true"/>
          <p:nvPr/>
        </p:nvSpPr>
        <p:spPr>
          <a:xfrm rot="0">
            <a:off x="1357698" y="7235250"/>
            <a:ext cx="5888421" cy="1752600"/>
          </a:xfrm>
          <a:prstGeom prst="rect">
            <a:avLst/>
          </a:prstGeom>
        </p:spPr>
        <p:txBody>
          <a:bodyPr anchor="t" rtlCol="false" tIns="0" lIns="0" bIns="0" rIns="0">
            <a:spAutoFit/>
          </a:bodyPr>
          <a:lstStyle/>
          <a:p>
            <a:pPr algn="just" marL="0" indent="0" lvl="0">
              <a:lnSpc>
                <a:spcPts val="3360"/>
              </a:lnSpc>
            </a:pPr>
            <a:r>
              <a:rPr lang="en-US" sz="2800">
                <a:solidFill>
                  <a:srgbClr val="000000"/>
                </a:solidFill>
                <a:latin typeface="Rugrats Sans"/>
              </a:rPr>
              <a:t>Satus dari tindakan seseorang dimana dalam mempertimbangkan suatu masalah dengan melihat sudut pandangnya terlebih dahulu. </a:t>
            </a:r>
          </a:p>
        </p:txBody>
      </p:sp>
      <p:sp>
        <p:nvSpPr>
          <p:cNvPr name="TextBox 25" id="25"/>
          <p:cNvSpPr txBox="true"/>
          <p:nvPr/>
        </p:nvSpPr>
        <p:spPr>
          <a:xfrm rot="0">
            <a:off x="1357698" y="6585270"/>
            <a:ext cx="4935300" cy="605790"/>
          </a:xfrm>
          <a:prstGeom prst="rect">
            <a:avLst/>
          </a:prstGeom>
        </p:spPr>
        <p:txBody>
          <a:bodyPr anchor="t" rtlCol="false" tIns="0" lIns="0" bIns="0" rIns="0">
            <a:spAutoFit/>
          </a:bodyPr>
          <a:lstStyle/>
          <a:p>
            <a:pPr>
              <a:lnSpc>
                <a:spcPts val="4620"/>
              </a:lnSpc>
            </a:pPr>
            <a:r>
              <a:rPr lang="en-US" sz="4200">
                <a:solidFill>
                  <a:srgbClr val="000000"/>
                </a:solidFill>
                <a:latin typeface="Bobby Jones"/>
              </a:rPr>
              <a:t>meta-etika</a:t>
            </a:r>
          </a:p>
        </p:txBody>
      </p:sp>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148355" y="4391333"/>
            <a:ext cx="2342860" cy="1520729"/>
          </a:xfrm>
          <a:prstGeom prst="rect">
            <a:avLst/>
          </a:prstGeom>
        </p:spPr>
      </p:pic>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90668" y="1201487"/>
            <a:ext cx="670607" cy="2543680"/>
          </a:xfrm>
          <a:prstGeom prst="rect">
            <a:avLst/>
          </a:prstGeom>
        </p:spPr>
      </p:pic>
      <p:pic>
        <p:nvPicPr>
          <p:cNvPr name="Picture 28" id="2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7348521" y="6556695"/>
            <a:ext cx="1839481" cy="2208983"/>
          </a:xfrm>
          <a:prstGeom prst="rect">
            <a:avLst/>
          </a:prstGeom>
        </p:spPr>
      </p:pic>
      <p:pic>
        <p:nvPicPr>
          <p:cNvPr name="Picture 29" id="2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034335" y="1341395"/>
            <a:ext cx="1514732" cy="2263865"/>
          </a:xfrm>
          <a:prstGeom prst="rect">
            <a:avLst/>
          </a:prstGeom>
        </p:spPr>
      </p:pic>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E1A4"/>
        </a:solidFill>
      </p:bgPr>
    </p:bg>
    <p:spTree>
      <p:nvGrpSpPr>
        <p:cNvPr id="1" name=""/>
        <p:cNvGrpSpPr/>
        <p:nvPr/>
      </p:nvGrpSpPr>
      <p:grpSpPr>
        <a:xfrm>
          <a:off x="0" y="0"/>
          <a:ext cx="0" cy="0"/>
          <a:chOff x="0" y="0"/>
          <a:chExt cx="0" cy="0"/>
        </a:xfrm>
      </p:grpSpPr>
      <p:grpSp>
        <p:nvGrpSpPr>
          <p:cNvPr name="Group 2" id="2"/>
          <p:cNvGrpSpPr/>
          <p:nvPr/>
        </p:nvGrpSpPr>
        <p:grpSpPr>
          <a:xfrm rot="0">
            <a:off x="9290403" y="6282809"/>
            <a:ext cx="7968897" cy="2975491"/>
            <a:chOff x="0" y="0"/>
            <a:chExt cx="808711" cy="301963"/>
          </a:xfrm>
        </p:grpSpPr>
        <p:sp>
          <p:nvSpPr>
            <p:cNvPr name="Freeform 3" id="3"/>
            <p:cNvSpPr/>
            <p:nvPr/>
          </p:nvSpPr>
          <p:spPr>
            <a:xfrm>
              <a:off x="0" y="0"/>
              <a:ext cx="808711" cy="301963"/>
            </a:xfrm>
            <a:custGeom>
              <a:avLst/>
              <a:gdLst/>
              <a:ahLst/>
              <a:cxnLst/>
              <a:rect r="r" b="b" t="t" l="l"/>
              <a:pathLst>
                <a:path h="301963" w="808711">
                  <a:moveTo>
                    <a:pt x="0" y="0"/>
                  </a:moveTo>
                  <a:lnTo>
                    <a:pt x="808711" y="0"/>
                  </a:lnTo>
                  <a:lnTo>
                    <a:pt x="808711" y="301963"/>
                  </a:lnTo>
                  <a:lnTo>
                    <a:pt x="0" y="301963"/>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290403" y="1028700"/>
            <a:ext cx="7968897" cy="2975491"/>
            <a:chOff x="0" y="0"/>
            <a:chExt cx="808711" cy="301963"/>
          </a:xfrm>
        </p:grpSpPr>
        <p:sp>
          <p:nvSpPr>
            <p:cNvPr name="Freeform 6" id="6"/>
            <p:cNvSpPr/>
            <p:nvPr/>
          </p:nvSpPr>
          <p:spPr>
            <a:xfrm>
              <a:off x="0" y="0"/>
              <a:ext cx="808711" cy="301963"/>
            </a:xfrm>
            <a:custGeom>
              <a:avLst/>
              <a:gdLst/>
              <a:ahLst/>
              <a:cxnLst/>
              <a:rect r="r" b="b" t="t" l="l"/>
              <a:pathLst>
                <a:path h="301963" w="808711">
                  <a:moveTo>
                    <a:pt x="0" y="0"/>
                  </a:moveTo>
                  <a:lnTo>
                    <a:pt x="808711" y="0"/>
                  </a:lnTo>
                  <a:lnTo>
                    <a:pt x="808711" y="301963"/>
                  </a:lnTo>
                  <a:lnTo>
                    <a:pt x="0" y="301963"/>
                  </a:lnTo>
                  <a:close/>
                </a:path>
              </a:pathLst>
            </a:custGeom>
            <a:solidFill>
              <a:srgbClr val="000000">
                <a:alpha val="0"/>
              </a:srgbClr>
            </a:solidFill>
            <a:ln w="666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28700" y="1036898"/>
            <a:ext cx="7968897" cy="2975491"/>
            <a:chOff x="0" y="0"/>
            <a:chExt cx="808711" cy="301963"/>
          </a:xfrm>
        </p:grpSpPr>
        <p:sp>
          <p:nvSpPr>
            <p:cNvPr name="Freeform 9" id="9"/>
            <p:cNvSpPr/>
            <p:nvPr/>
          </p:nvSpPr>
          <p:spPr>
            <a:xfrm>
              <a:off x="0" y="0"/>
              <a:ext cx="808711" cy="301963"/>
            </a:xfrm>
            <a:custGeom>
              <a:avLst/>
              <a:gdLst/>
              <a:ahLst/>
              <a:cxnLst/>
              <a:rect r="r" b="b" t="t" l="l"/>
              <a:pathLst>
                <a:path h="301963" w="808711">
                  <a:moveTo>
                    <a:pt x="0" y="0"/>
                  </a:moveTo>
                  <a:lnTo>
                    <a:pt x="808711" y="0"/>
                  </a:lnTo>
                  <a:lnTo>
                    <a:pt x="808711" y="301963"/>
                  </a:lnTo>
                  <a:lnTo>
                    <a:pt x="0" y="301963"/>
                  </a:lnTo>
                  <a:close/>
                </a:path>
              </a:pathLst>
            </a:custGeom>
            <a:solidFill>
              <a:srgbClr val="000000">
                <a:alpha val="0"/>
              </a:srgbClr>
            </a:solidFill>
            <a:ln w="66675">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6291007"/>
            <a:ext cx="7968897" cy="2975491"/>
            <a:chOff x="0" y="0"/>
            <a:chExt cx="808711" cy="301963"/>
          </a:xfrm>
        </p:grpSpPr>
        <p:sp>
          <p:nvSpPr>
            <p:cNvPr name="Freeform 12" id="12"/>
            <p:cNvSpPr/>
            <p:nvPr/>
          </p:nvSpPr>
          <p:spPr>
            <a:xfrm>
              <a:off x="0" y="0"/>
              <a:ext cx="808711" cy="301963"/>
            </a:xfrm>
            <a:custGeom>
              <a:avLst/>
              <a:gdLst/>
              <a:ahLst/>
              <a:cxnLst/>
              <a:rect r="r" b="b" t="t" l="l"/>
              <a:pathLst>
                <a:path h="301963" w="808711">
                  <a:moveTo>
                    <a:pt x="0" y="0"/>
                  </a:moveTo>
                  <a:lnTo>
                    <a:pt x="808711" y="0"/>
                  </a:lnTo>
                  <a:lnTo>
                    <a:pt x="808711" y="301963"/>
                  </a:lnTo>
                  <a:lnTo>
                    <a:pt x="0" y="301963"/>
                  </a:lnTo>
                  <a:close/>
                </a:path>
              </a:pathLst>
            </a:custGeom>
            <a:solidFill>
              <a:srgbClr val="000000">
                <a:alpha val="0"/>
              </a:srgbClr>
            </a:solidFill>
            <a:ln w="66675">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947037" y="4538972"/>
            <a:ext cx="10393927" cy="1209056"/>
            <a:chOff x="0" y="0"/>
            <a:chExt cx="2737495" cy="318435"/>
          </a:xfrm>
        </p:grpSpPr>
        <p:sp>
          <p:nvSpPr>
            <p:cNvPr name="Freeform 15" id="15"/>
            <p:cNvSpPr/>
            <p:nvPr/>
          </p:nvSpPr>
          <p:spPr>
            <a:xfrm>
              <a:off x="0" y="0"/>
              <a:ext cx="2737495" cy="318435"/>
            </a:xfrm>
            <a:custGeom>
              <a:avLst/>
              <a:gdLst/>
              <a:ahLst/>
              <a:cxnLst/>
              <a:rect r="r" b="b" t="t" l="l"/>
              <a:pathLst>
                <a:path h="318435" w="2737495">
                  <a:moveTo>
                    <a:pt x="2534295" y="0"/>
                  </a:moveTo>
                  <a:lnTo>
                    <a:pt x="203200" y="0"/>
                  </a:lnTo>
                  <a:lnTo>
                    <a:pt x="0" y="159217"/>
                  </a:lnTo>
                  <a:lnTo>
                    <a:pt x="203200" y="318435"/>
                  </a:lnTo>
                  <a:lnTo>
                    <a:pt x="2534295" y="318435"/>
                  </a:lnTo>
                  <a:lnTo>
                    <a:pt x="2737495" y="159217"/>
                  </a:lnTo>
                  <a:lnTo>
                    <a:pt x="2534295" y="0"/>
                  </a:lnTo>
                  <a:close/>
                </a:path>
              </a:pathLst>
            </a:custGeom>
            <a:solidFill>
              <a:srgbClr val="FFFFFF"/>
            </a:solidFill>
            <a:ln w="66675">
              <a:solidFill>
                <a:srgbClr val="000000"/>
              </a:solidFill>
            </a:ln>
          </p:spPr>
        </p:sp>
        <p:sp>
          <p:nvSpPr>
            <p:cNvPr name="TextBox 16" id="16"/>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357698" y="1332694"/>
            <a:ext cx="4935300" cy="605790"/>
          </a:xfrm>
          <a:prstGeom prst="rect">
            <a:avLst/>
          </a:prstGeom>
        </p:spPr>
        <p:txBody>
          <a:bodyPr anchor="t" rtlCol="false" tIns="0" lIns="0" bIns="0" rIns="0">
            <a:spAutoFit/>
          </a:bodyPr>
          <a:lstStyle/>
          <a:p>
            <a:pPr>
              <a:lnSpc>
                <a:spcPts val="4620"/>
              </a:lnSpc>
            </a:pPr>
            <a:r>
              <a:rPr lang="en-US" sz="4200">
                <a:solidFill>
                  <a:srgbClr val="000000"/>
                </a:solidFill>
                <a:latin typeface="Bobby Jones Bold"/>
              </a:rPr>
              <a:t>Hati nurani</a:t>
            </a:r>
          </a:p>
        </p:txBody>
      </p:sp>
      <p:sp>
        <p:nvSpPr>
          <p:cNvPr name="TextBox 18" id="18"/>
          <p:cNvSpPr txBox="true"/>
          <p:nvPr/>
        </p:nvSpPr>
        <p:spPr>
          <a:xfrm rot="0">
            <a:off x="1028700" y="4629150"/>
            <a:ext cx="1623060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Kaidah etika</a:t>
            </a:r>
          </a:p>
        </p:txBody>
      </p:sp>
      <p:sp>
        <p:nvSpPr>
          <p:cNvPr name="TextBox 19" id="19"/>
          <p:cNvSpPr txBox="true"/>
          <p:nvPr/>
        </p:nvSpPr>
        <p:spPr>
          <a:xfrm rot="0">
            <a:off x="9608940" y="1335121"/>
            <a:ext cx="4892738" cy="605790"/>
          </a:xfrm>
          <a:prstGeom prst="rect">
            <a:avLst/>
          </a:prstGeom>
        </p:spPr>
        <p:txBody>
          <a:bodyPr anchor="t" rtlCol="false" tIns="0" lIns="0" bIns="0" rIns="0">
            <a:spAutoFit/>
          </a:bodyPr>
          <a:lstStyle/>
          <a:p>
            <a:pPr>
              <a:lnSpc>
                <a:spcPts val="4620"/>
              </a:lnSpc>
            </a:pPr>
            <a:r>
              <a:rPr lang="en-US" sz="4200">
                <a:solidFill>
                  <a:srgbClr val="000000"/>
                </a:solidFill>
                <a:latin typeface="Bobby Jones Bold"/>
              </a:rPr>
              <a:t>tanggung jawab</a:t>
            </a:r>
          </a:p>
        </p:txBody>
      </p:sp>
      <p:sp>
        <p:nvSpPr>
          <p:cNvPr name="TextBox 20" id="20"/>
          <p:cNvSpPr txBox="true"/>
          <p:nvPr/>
        </p:nvSpPr>
        <p:spPr>
          <a:xfrm rot="0">
            <a:off x="9542346" y="6585270"/>
            <a:ext cx="5276773" cy="605790"/>
          </a:xfrm>
          <a:prstGeom prst="rect">
            <a:avLst/>
          </a:prstGeom>
        </p:spPr>
        <p:txBody>
          <a:bodyPr anchor="t" rtlCol="false" tIns="0" lIns="0" bIns="0" rIns="0">
            <a:spAutoFit/>
          </a:bodyPr>
          <a:lstStyle/>
          <a:p>
            <a:pPr>
              <a:lnSpc>
                <a:spcPts val="4620"/>
              </a:lnSpc>
            </a:pPr>
            <a:r>
              <a:rPr lang="en-US" sz="4200">
                <a:solidFill>
                  <a:srgbClr val="000000"/>
                </a:solidFill>
                <a:latin typeface="Bobby Jones Bold"/>
              </a:rPr>
              <a:t>nilai dan norma moral</a:t>
            </a:r>
          </a:p>
        </p:txBody>
      </p:sp>
      <p:sp>
        <p:nvSpPr>
          <p:cNvPr name="TextBox 21" id="21"/>
          <p:cNvSpPr txBox="true"/>
          <p:nvPr/>
        </p:nvSpPr>
        <p:spPr>
          <a:xfrm rot="0">
            <a:off x="1357698" y="1992568"/>
            <a:ext cx="4935300" cy="1333500"/>
          </a:xfrm>
          <a:prstGeom prst="rect">
            <a:avLst/>
          </a:prstGeom>
        </p:spPr>
        <p:txBody>
          <a:bodyPr anchor="t" rtlCol="false" tIns="0" lIns="0" bIns="0" rIns="0">
            <a:spAutoFit/>
          </a:bodyPr>
          <a:lstStyle/>
          <a:p>
            <a:pPr marL="0" indent="0" lvl="0">
              <a:lnSpc>
                <a:spcPts val="3360"/>
              </a:lnSpc>
            </a:pPr>
            <a:r>
              <a:rPr lang="en-US" sz="2800">
                <a:solidFill>
                  <a:srgbClr val="000000"/>
                </a:solidFill>
                <a:latin typeface="Rugrats Sans"/>
              </a:rPr>
              <a:t>Kesadaran dari hati yang timbul sebagai bentuk pertimbangan atas suatu hal.</a:t>
            </a:r>
          </a:p>
        </p:txBody>
      </p:sp>
      <p:sp>
        <p:nvSpPr>
          <p:cNvPr name="TextBox 22" id="22"/>
          <p:cNvSpPr txBox="true"/>
          <p:nvPr/>
        </p:nvSpPr>
        <p:spPr>
          <a:xfrm rot="0">
            <a:off x="9608940" y="1992568"/>
            <a:ext cx="5728516" cy="1752600"/>
          </a:xfrm>
          <a:prstGeom prst="rect">
            <a:avLst/>
          </a:prstGeom>
        </p:spPr>
        <p:txBody>
          <a:bodyPr anchor="t" rtlCol="false" tIns="0" lIns="0" bIns="0" rIns="0">
            <a:spAutoFit/>
          </a:bodyPr>
          <a:lstStyle/>
          <a:p>
            <a:pPr marL="0" indent="0" lvl="0">
              <a:lnSpc>
                <a:spcPts val="3360"/>
              </a:lnSpc>
            </a:pPr>
            <a:r>
              <a:rPr lang="en-US" sz="2800">
                <a:solidFill>
                  <a:srgbClr val="000000"/>
                </a:solidFill>
                <a:latin typeface="Rugrats Sans"/>
              </a:rPr>
              <a:t>Kewajiban yang harus dipenuhi oleh setiap individu dan dan siap menanggung segala risiko dari perbuatan yang dilakukan.</a:t>
            </a:r>
          </a:p>
        </p:txBody>
      </p:sp>
      <p:sp>
        <p:nvSpPr>
          <p:cNvPr name="TextBox 23" id="23"/>
          <p:cNvSpPr txBox="true"/>
          <p:nvPr/>
        </p:nvSpPr>
        <p:spPr>
          <a:xfrm rot="0">
            <a:off x="9542346" y="7235250"/>
            <a:ext cx="7359665" cy="1752600"/>
          </a:xfrm>
          <a:prstGeom prst="rect">
            <a:avLst/>
          </a:prstGeom>
        </p:spPr>
        <p:txBody>
          <a:bodyPr anchor="t" rtlCol="false" tIns="0" lIns="0" bIns="0" rIns="0">
            <a:spAutoFit/>
          </a:bodyPr>
          <a:lstStyle/>
          <a:p>
            <a:pPr marL="0" indent="0" lvl="0">
              <a:lnSpc>
                <a:spcPts val="3360"/>
              </a:lnSpc>
            </a:pPr>
            <a:r>
              <a:rPr lang="en-US" sz="2800">
                <a:solidFill>
                  <a:srgbClr val="000000"/>
                </a:solidFill>
                <a:latin typeface="Rugrats Sans"/>
              </a:rPr>
              <a:t>Seseorang dengan niat baik biasanya akan menunjukkan tindakan yang baik juga. Norma moral menentukan apakah tindakan yang dilakukan seseorang etis atau tidak.</a:t>
            </a:r>
          </a:p>
        </p:txBody>
      </p:sp>
      <p:sp>
        <p:nvSpPr>
          <p:cNvPr name="TextBox 24" id="24"/>
          <p:cNvSpPr txBox="true"/>
          <p:nvPr/>
        </p:nvSpPr>
        <p:spPr>
          <a:xfrm rot="0">
            <a:off x="1357698" y="7248210"/>
            <a:ext cx="5955830" cy="1752600"/>
          </a:xfrm>
          <a:prstGeom prst="rect">
            <a:avLst/>
          </a:prstGeom>
        </p:spPr>
        <p:txBody>
          <a:bodyPr anchor="t" rtlCol="false" tIns="0" lIns="0" bIns="0" rIns="0">
            <a:spAutoFit/>
          </a:bodyPr>
          <a:lstStyle/>
          <a:p>
            <a:pPr marL="0" indent="0" lvl="0">
              <a:lnSpc>
                <a:spcPts val="3360"/>
              </a:lnSpc>
            </a:pPr>
            <a:r>
              <a:rPr lang="en-US" sz="2800">
                <a:solidFill>
                  <a:srgbClr val="000000"/>
                </a:solidFill>
                <a:latin typeface="Rugrats Sans"/>
              </a:rPr>
              <a:t>Hak diartikan sebagai klaim yang dibuat seseorang terhadap orang lain tentang sesuatu dan kewajiban yang menyertainya harus dipenuhi</a:t>
            </a:r>
          </a:p>
        </p:txBody>
      </p:sp>
      <p:sp>
        <p:nvSpPr>
          <p:cNvPr name="TextBox 25" id="25"/>
          <p:cNvSpPr txBox="true"/>
          <p:nvPr/>
        </p:nvSpPr>
        <p:spPr>
          <a:xfrm rot="0">
            <a:off x="1357698" y="6585270"/>
            <a:ext cx="4935300" cy="605790"/>
          </a:xfrm>
          <a:prstGeom prst="rect">
            <a:avLst/>
          </a:prstGeom>
        </p:spPr>
        <p:txBody>
          <a:bodyPr anchor="t" rtlCol="false" tIns="0" lIns="0" bIns="0" rIns="0">
            <a:spAutoFit/>
          </a:bodyPr>
          <a:lstStyle/>
          <a:p>
            <a:pPr>
              <a:lnSpc>
                <a:spcPts val="4620"/>
              </a:lnSpc>
            </a:pPr>
            <a:r>
              <a:rPr lang="en-US" sz="4200">
                <a:solidFill>
                  <a:srgbClr val="000000"/>
                </a:solidFill>
                <a:latin typeface="Bobby Jones Bold"/>
              </a:rPr>
              <a:t>hak dan kewajiban</a:t>
            </a:r>
          </a:p>
        </p:txBody>
      </p:sp>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148355" y="4391333"/>
            <a:ext cx="2342860" cy="1520729"/>
          </a:xfrm>
          <a:prstGeom prst="rect">
            <a:avLst/>
          </a:prstGeom>
        </p:spPr>
      </p:pic>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790668" y="1201487"/>
            <a:ext cx="670607" cy="2543680"/>
          </a:xfrm>
          <a:prstGeom prst="rect">
            <a:avLst/>
          </a:prstGeom>
        </p:spPr>
      </p:pic>
      <p:pic>
        <p:nvPicPr>
          <p:cNvPr name="Picture 28" id="2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6795550" y="6569316"/>
            <a:ext cx="1839481" cy="2208983"/>
          </a:xfrm>
          <a:prstGeom prst="rect">
            <a:avLst/>
          </a:prstGeom>
        </p:spPr>
      </p:pic>
      <p:pic>
        <p:nvPicPr>
          <p:cNvPr name="Picture 29" id="2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747696" y="1514882"/>
            <a:ext cx="1887335" cy="2019521"/>
          </a:xfrm>
          <a:prstGeom prst="rect">
            <a:avLst/>
          </a:prstGeom>
        </p:spPr>
      </p:pic>
      <p:pic>
        <p:nvPicPr>
          <p:cNvPr name="Picture 30" id="3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813829" y="5780617"/>
            <a:ext cx="1445471" cy="1577399"/>
          </a:xfrm>
          <a:prstGeom prst="rect">
            <a:avLst/>
          </a:prstGeom>
        </p:spPr>
      </p:pic>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E1A4"/>
        </a:solidFill>
      </p:bgPr>
    </p:bg>
    <p:spTree>
      <p:nvGrpSpPr>
        <p:cNvPr id="1" name=""/>
        <p:cNvGrpSpPr/>
        <p:nvPr/>
      </p:nvGrpSpPr>
      <p:grpSpPr>
        <a:xfrm>
          <a:off x="0" y="0"/>
          <a:ext cx="0" cy="0"/>
          <a:chOff x="0" y="0"/>
          <a:chExt cx="0" cy="0"/>
        </a:xfrm>
      </p:grpSpPr>
      <p:grpSp>
        <p:nvGrpSpPr>
          <p:cNvPr name="Group 2" id="2"/>
          <p:cNvGrpSpPr/>
          <p:nvPr/>
        </p:nvGrpSpPr>
        <p:grpSpPr>
          <a:xfrm rot="0">
            <a:off x="5689221" y="2316191"/>
            <a:ext cx="6656703" cy="1304306"/>
            <a:chOff x="0" y="0"/>
            <a:chExt cx="1753206" cy="343521"/>
          </a:xfrm>
        </p:grpSpPr>
        <p:sp>
          <p:nvSpPr>
            <p:cNvPr name="Freeform 3" id="3"/>
            <p:cNvSpPr/>
            <p:nvPr/>
          </p:nvSpPr>
          <p:spPr>
            <a:xfrm>
              <a:off x="0" y="0"/>
              <a:ext cx="1753206" cy="343521"/>
            </a:xfrm>
            <a:custGeom>
              <a:avLst/>
              <a:gdLst/>
              <a:ahLst/>
              <a:cxnLst/>
              <a:rect r="r" b="b" t="t" l="l"/>
              <a:pathLst>
                <a:path h="343521" w="1753206">
                  <a:moveTo>
                    <a:pt x="1550006" y="0"/>
                  </a:moveTo>
                  <a:lnTo>
                    <a:pt x="203200" y="0"/>
                  </a:lnTo>
                  <a:lnTo>
                    <a:pt x="0" y="171760"/>
                  </a:lnTo>
                  <a:lnTo>
                    <a:pt x="203200" y="343521"/>
                  </a:lnTo>
                  <a:lnTo>
                    <a:pt x="1550006" y="343521"/>
                  </a:lnTo>
                  <a:lnTo>
                    <a:pt x="1753206" y="171760"/>
                  </a:lnTo>
                  <a:lnTo>
                    <a:pt x="1550006" y="0"/>
                  </a:lnTo>
                  <a:close/>
                </a:path>
              </a:pathLst>
            </a:custGeom>
            <a:solidFill>
              <a:srgbClr val="FFFFFF"/>
            </a:solidFill>
            <a:ln w="66675">
              <a:solidFill>
                <a:srgbClr val="000000"/>
              </a:solidFill>
            </a:ln>
          </p:spPr>
        </p:sp>
        <p:sp>
          <p:nvSpPr>
            <p:cNvPr name="TextBox 4" id="4"/>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136755" y="2449483"/>
            <a:ext cx="6059375"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Jenis-jenis hak</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44902" r="56974" b="29025"/>
          <a:stretch>
            <a:fillRect/>
          </a:stretch>
        </p:blipFill>
        <p:spPr>
          <a:xfrm flipH="false" flipV="false" rot="0">
            <a:off x="13604078" y="5581544"/>
            <a:ext cx="2963526" cy="3192609"/>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444" t="71724" r="0" b="0"/>
          <a:stretch>
            <a:fillRect/>
          </a:stretch>
        </p:blipFill>
        <p:spPr>
          <a:xfrm flipH="false" flipV="false" rot="0">
            <a:off x="9795092" y="5531399"/>
            <a:ext cx="3180336" cy="3226039"/>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44381" t="44965" r="0" b="28861"/>
          <a:stretch>
            <a:fillRect/>
          </a:stretch>
        </p:blipFill>
        <p:spPr>
          <a:xfrm flipH="false" flipV="false" rot="0">
            <a:off x="5310249" y="5548114"/>
            <a:ext cx="3856193" cy="3226039"/>
          </a:xfrm>
          <a:prstGeom prst="rect">
            <a:avLst/>
          </a:prstGeom>
        </p:spPr>
      </p:pic>
      <p:grpSp>
        <p:nvGrpSpPr>
          <p:cNvPr name="Group 9" id="9"/>
          <p:cNvGrpSpPr>
            <a:grpSpLocks noChangeAspect="true"/>
          </p:cNvGrpSpPr>
          <p:nvPr/>
        </p:nvGrpSpPr>
        <p:grpSpPr>
          <a:xfrm rot="-9370939">
            <a:off x="4462202" y="4503007"/>
            <a:ext cx="808246" cy="1270945"/>
            <a:chOff x="0" y="0"/>
            <a:chExt cx="1042670" cy="1639570"/>
          </a:xfrm>
        </p:grpSpPr>
        <p:sp>
          <p:nvSpPr>
            <p:cNvPr name="Freeform 10" id="10"/>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FFFFFF"/>
            </a:solidFill>
          </p:spPr>
        </p:sp>
        <p:sp>
          <p:nvSpPr>
            <p:cNvPr name="Freeform 11" id="11"/>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41313"/>
            </a:solidFill>
          </p:spPr>
        </p:sp>
      </p:grpSp>
      <p:grpSp>
        <p:nvGrpSpPr>
          <p:cNvPr name="Group 12" id="12"/>
          <p:cNvGrpSpPr>
            <a:grpSpLocks noChangeAspect="true"/>
          </p:cNvGrpSpPr>
          <p:nvPr/>
        </p:nvGrpSpPr>
        <p:grpSpPr>
          <a:xfrm rot="-9370939">
            <a:off x="9053041" y="4503007"/>
            <a:ext cx="808246" cy="1270945"/>
            <a:chOff x="0" y="0"/>
            <a:chExt cx="1042670" cy="1639570"/>
          </a:xfrm>
        </p:grpSpPr>
        <p:sp>
          <p:nvSpPr>
            <p:cNvPr name="Freeform 13" id="13"/>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FFFFFF"/>
            </a:solidFill>
          </p:spPr>
        </p:sp>
        <p:sp>
          <p:nvSpPr>
            <p:cNvPr name="Freeform 14" id="14"/>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41313"/>
            </a:solidFill>
          </p:spPr>
        </p:sp>
      </p:grpSp>
      <p:grpSp>
        <p:nvGrpSpPr>
          <p:cNvPr name="Group 15" id="15"/>
          <p:cNvGrpSpPr>
            <a:grpSpLocks noChangeAspect="true"/>
          </p:cNvGrpSpPr>
          <p:nvPr/>
        </p:nvGrpSpPr>
        <p:grpSpPr>
          <a:xfrm rot="-9370939">
            <a:off x="12843179" y="4503007"/>
            <a:ext cx="808246" cy="1270945"/>
            <a:chOff x="0" y="0"/>
            <a:chExt cx="1042670" cy="1639570"/>
          </a:xfrm>
        </p:grpSpPr>
        <p:sp>
          <p:nvSpPr>
            <p:cNvPr name="Freeform 16" id="16"/>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FFFFFF"/>
            </a:solidFill>
          </p:spPr>
        </p:sp>
        <p:sp>
          <p:nvSpPr>
            <p:cNvPr name="Freeform 17" id="17"/>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41313"/>
            </a:solidFill>
          </p:spPr>
        </p:sp>
      </p:gr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44902" r="56974" b="29025"/>
          <a:stretch>
            <a:fillRect/>
          </a:stretch>
        </p:blipFill>
        <p:spPr>
          <a:xfrm flipH="false" flipV="false" rot="0">
            <a:off x="1720396" y="5564829"/>
            <a:ext cx="2963526" cy="3192609"/>
          </a:xfrm>
          <a:prstGeom prst="rect">
            <a:avLst/>
          </a:prstGeom>
        </p:spPr>
      </p:pic>
      <p:pic>
        <p:nvPicPr>
          <p:cNvPr name="Picture 19" id="1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12364" y="451826"/>
            <a:ext cx="909058" cy="1373577"/>
          </a:xfrm>
          <a:prstGeom prst="rect">
            <a:avLst/>
          </a:prstGeom>
        </p:spPr>
      </p:pic>
      <p:pic>
        <p:nvPicPr>
          <p:cNvPr name="Picture 20" id="2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0">
            <a:off x="16804771" y="8338507"/>
            <a:ext cx="909058" cy="1373577"/>
          </a:xfrm>
          <a:prstGeom prst="rect">
            <a:avLst/>
          </a:prstGeom>
        </p:spPr>
      </p:pic>
      <p:sp>
        <p:nvSpPr>
          <p:cNvPr name="TextBox 21" id="21"/>
          <p:cNvSpPr txBox="true"/>
          <p:nvPr/>
        </p:nvSpPr>
        <p:spPr>
          <a:xfrm rot="0">
            <a:off x="2241494" y="6109657"/>
            <a:ext cx="1921329" cy="2228850"/>
          </a:xfrm>
          <a:prstGeom prst="rect">
            <a:avLst/>
          </a:prstGeom>
        </p:spPr>
        <p:txBody>
          <a:bodyPr anchor="t" rtlCol="false" tIns="0" lIns="0" bIns="0" rIns="0">
            <a:spAutoFit/>
          </a:bodyPr>
          <a:lstStyle/>
          <a:p>
            <a:pPr algn="ctr" marL="0" indent="0" lvl="0">
              <a:lnSpc>
                <a:spcPts val="4200"/>
              </a:lnSpc>
            </a:pPr>
            <a:r>
              <a:rPr lang="en-US" sz="3500">
                <a:solidFill>
                  <a:srgbClr val="000000"/>
                </a:solidFill>
                <a:latin typeface="Rugrats Sans"/>
              </a:rPr>
              <a:t>Hak Legal dan Hak Moral</a:t>
            </a:r>
          </a:p>
        </p:txBody>
      </p:sp>
      <p:sp>
        <p:nvSpPr>
          <p:cNvPr name="TextBox 22" id="22"/>
          <p:cNvSpPr txBox="true"/>
          <p:nvPr/>
        </p:nvSpPr>
        <p:spPr>
          <a:xfrm rot="0">
            <a:off x="6278842" y="6109657"/>
            <a:ext cx="1921329" cy="2228850"/>
          </a:xfrm>
          <a:prstGeom prst="rect">
            <a:avLst/>
          </a:prstGeom>
        </p:spPr>
        <p:txBody>
          <a:bodyPr anchor="t" rtlCol="false" tIns="0" lIns="0" bIns="0" rIns="0">
            <a:spAutoFit/>
          </a:bodyPr>
          <a:lstStyle/>
          <a:p>
            <a:pPr algn="ctr" marL="0" indent="0" lvl="0">
              <a:lnSpc>
                <a:spcPts val="4200"/>
              </a:lnSpc>
            </a:pPr>
            <a:r>
              <a:rPr lang="en-US" sz="3500">
                <a:solidFill>
                  <a:srgbClr val="000000"/>
                </a:solidFill>
                <a:latin typeface="Rugrats Sans"/>
              </a:rPr>
              <a:t>Hak Khusus dan Hak Umum</a:t>
            </a:r>
          </a:p>
        </p:txBody>
      </p:sp>
      <p:sp>
        <p:nvSpPr>
          <p:cNvPr name="TextBox 23" id="23"/>
          <p:cNvSpPr txBox="true"/>
          <p:nvPr/>
        </p:nvSpPr>
        <p:spPr>
          <a:xfrm rot="0">
            <a:off x="10424596" y="6109657"/>
            <a:ext cx="1921329" cy="2228850"/>
          </a:xfrm>
          <a:prstGeom prst="rect">
            <a:avLst/>
          </a:prstGeom>
        </p:spPr>
        <p:txBody>
          <a:bodyPr anchor="t" rtlCol="false" tIns="0" lIns="0" bIns="0" rIns="0">
            <a:spAutoFit/>
          </a:bodyPr>
          <a:lstStyle/>
          <a:p>
            <a:pPr algn="ctr" marL="0" indent="0" lvl="0">
              <a:lnSpc>
                <a:spcPts val="4200"/>
              </a:lnSpc>
            </a:pPr>
            <a:r>
              <a:rPr lang="en-US" sz="3500">
                <a:solidFill>
                  <a:srgbClr val="000000"/>
                </a:solidFill>
                <a:latin typeface="Rugrats Sans"/>
              </a:rPr>
              <a:t>Hak Individual dan Hak Sosial</a:t>
            </a:r>
          </a:p>
        </p:txBody>
      </p:sp>
      <p:sp>
        <p:nvSpPr>
          <p:cNvPr name="TextBox 24" id="24"/>
          <p:cNvSpPr txBox="true"/>
          <p:nvPr/>
        </p:nvSpPr>
        <p:spPr>
          <a:xfrm rot="0">
            <a:off x="14232728" y="6109657"/>
            <a:ext cx="1921329" cy="2228850"/>
          </a:xfrm>
          <a:prstGeom prst="rect">
            <a:avLst/>
          </a:prstGeom>
        </p:spPr>
        <p:txBody>
          <a:bodyPr anchor="t" rtlCol="false" tIns="0" lIns="0" bIns="0" rIns="0">
            <a:spAutoFit/>
          </a:bodyPr>
          <a:lstStyle/>
          <a:p>
            <a:pPr algn="ctr" marL="0" indent="0" lvl="0">
              <a:lnSpc>
                <a:spcPts val="4200"/>
              </a:lnSpc>
            </a:pPr>
            <a:r>
              <a:rPr lang="en-US" sz="3500">
                <a:solidFill>
                  <a:srgbClr val="000000"/>
                </a:solidFill>
                <a:latin typeface="Rugrats Sans"/>
              </a:rPr>
              <a:t>Hak Positif dan Hak Negatif</a:t>
            </a:r>
          </a:p>
        </p:txBody>
      </p:sp>
      <p:pic>
        <p:nvPicPr>
          <p:cNvPr name="Picture 25" id="2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873629" y="1309296"/>
            <a:ext cx="3671477" cy="3318097"/>
          </a:xfrm>
          <a:prstGeom prst="rect">
            <a:avLst/>
          </a:prstGeom>
        </p:spPr>
      </p:pic>
      <p:pic>
        <p:nvPicPr>
          <p:cNvPr name="Picture 26" id="2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42248" y="1309296"/>
            <a:ext cx="3671477" cy="3318097"/>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443771" y="537009"/>
            <a:ext cx="9107650" cy="1094756"/>
            <a:chOff x="0" y="0"/>
            <a:chExt cx="2398723" cy="288331"/>
          </a:xfrm>
        </p:grpSpPr>
        <p:sp>
          <p:nvSpPr>
            <p:cNvPr name="Freeform 6" id="6"/>
            <p:cNvSpPr/>
            <p:nvPr/>
          </p:nvSpPr>
          <p:spPr>
            <a:xfrm>
              <a:off x="0" y="0"/>
              <a:ext cx="2398723" cy="288331"/>
            </a:xfrm>
            <a:custGeom>
              <a:avLst/>
              <a:gdLst/>
              <a:ahLst/>
              <a:cxnLst/>
              <a:rect r="r" b="b" t="t" l="l"/>
              <a:pathLst>
                <a:path h="288331" w="2398723">
                  <a:moveTo>
                    <a:pt x="2195523" y="0"/>
                  </a:moveTo>
                  <a:lnTo>
                    <a:pt x="203200" y="0"/>
                  </a:lnTo>
                  <a:lnTo>
                    <a:pt x="0" y="144165"/>
                  </a:lnTo>
                  <a:lnTo>
                    <a:pt x="203200" y="288331"/>
                  </a:lnTo>
                  <a:lnTo>
                    <a:pt x="2195523" y="288331"/>
                  </a:lnTo>
                  <a:lnTo>
                    <a:pt x="2398723" y="144165"/>
                  </a:lnTo>
                  <a:lnTo>
                    <a:pt x="2195523" y="0"/>
                  </a:lnTo>
                  <a:close/>
                </a:path>
              </a:pathLst>
            </a:custGeom>
            <a:solidFill>
              <a:srgbClr val="FFFFFF"/>
            </a:solidFill>
            <a:ln w="66675">
              <a:solidFill>
                <a:srgbClr val="000000"/>
              </a:solidFill>
            </a:ln>
          </p:spPr>
        </p:sp>
        <p:sp>
          <p:nvSpPr>
            <p:cNvPr name="TextBox 7" id="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6208811" y="336096"/>
            <a:ext cx="1669615" cy="1496582"/>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68774" y="336096"/>
            <a:ext cx="1669615" cy="1496582"/>
          </a:xfrm>
          <a:prstGeom prst="rect">
            <a:avLst/>
          </a:prstGeom>
        </p:spPr>
      </p:pic>
      <p:sp>
        <p:nvSpPr>
          <p:cNvPr name="TextBox 10" id="10"/>
          <p:cNvSpPr txBox="true"/>
          <p:nvPr/>
        </p:nvSpPr>
        <p:spPr>
          <a:xfrm rot="0">
            <a:off x="5878798" y="570037"/>
            <a:ext cx="6790737"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pendahuluan</a:t>
            </a:r>
          </a:p>
        </p:txBody>
      </p:sp>
      <p:sp>
        <p:nvSpPr>
          <p:cNvPr name="TextBox 11" id="11"/>
          <p:cNvSpPr txBox="true"/>
          <p:nvPr/>
        </p:nvSpPr>
        <p:spPr>
          <a:xfrm rot="0">
            <a:off x="2114385" y="2061657"/>
            <a:ext cx="14319562" cy="5992236"/>
          </a:xfrm>
          <a:prstGeom prst="rect">
            <a:avLst/>
          </a:prstGeom>
        </p:spPr>
        <p:txBody>
          <a:bodyPr anchor="t" rtlCol="false" tIns="0" lIns="0" bIns="0" rIns="0">
            <a:spAutoFit/>
          </a:bodyPr>
          <a:lstStyle/>
          <a:p>
            <a:pPr algn="just">
              <a:lnSpc>
                <a:spcPts val="5194"/>
              </a:lnSpc>
            </a:pPr>
            <a:r>
              <a:rPr lang="en-US" sz="3710">
                <a:solidFill>
                  <a:srgbClr val="000000"/>
                </a:solidFill>
                <a:latin typeface="Rugrats Sans"/>
              </a:rPr>
              <a:t>Menurut KBBI, Cendekiawan berarti orang yang memiliki sikap hidup yang terus-menerus meningkatkan kemampuan berpikirnya untuk dapat mengetahui atau memahami sesuatu.</a:t>
            </a:r>
          </a:p>
          <a:p>
            <a:pPr algn="just">
              <a:lnSpc>
                <a:spcPts val="5194"/>
              </a:lnSpc>
            </a:pPr>
          </a:p>
          <a:p>
            <a:pPr algn="just">
              <a:lnSpc>
                <a:spcPts val="5194"/>
              </a:lnSpc>
            </a:pPr>
            <a:r>
              <a:rPr lang="en-US" sz="3710">
                <a:solidFill>
                  <a:srgbClr val="000000"/>
                </a:solidFill>
                <a:latin typeface="Rugrats Sans"/>
              </a:rPr>
              <a:t>Sebagai mahasiswa, kita harus membangun jati diri sebagai cendekia dengan berbekal ilmu Filsafat, Logika, dan Etika yang akan melengkapi/menambah isi karakter kita seiring dengan bertambahnya ilmu yang kita dapat di tengah arus globalisasi yang kompleks.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grpSp>
        <p:nvGrpSpPr>
          <p:cNvPr name="Group 2" id="2"/>
          <p:cNvGrpSpPr/>
          <p:nvPr/>
        </p:nvGrpSpPr>
        <p:grpSpPr>
          <a:xfrm rot="0">
            <a:off x="1028700" y="3619733"/>
            <a:ext cx="3650824" cy="2595450"/>
            <a:chOff x="0" y="0"/>
            <a:chExt cx="961534" cy="683575"/>
          </a:xfrm>
        </p:grpSpPr>
        <p:sp>
          <p:nvSpPr>
            <p:cNvPr name="Freeform 3" id="3"/>
            <p:cNvSpPr/>
            <p:nvPr/>
          </p:nvSpPr>
          <p:spPr>
            <a:xfrm>
              <a:off x="0" y="0"/>
              <a:ext cx="961534" cy="683575"/>
            </a:xfrm>
            <a:custGeom>
              <a:avLst/>
              <a:gdLst/>
              <a:ahLst/>
              <a:cxnLst/>
              <a:rect r="r" b="b" t="t" l="l"/>
              <a:pathLst>
                <a:path h="683575" w="961534">
                  <a:moveTo>
                    <a:pt x="480767" y="0"/>
                  </a:moveTo>
                  <a:lnTo>
                    <a:pt x="551742" y="73640"/>
                  </a:lnTo>
                  <a:lnTo>
                    <a:pt x="655185" y="23278"/>
                  </a:lnTo>
                  <a:lnTo>
                    <a:pt x="684107" y="110251"/>
                  </a:lnTo>
                  <a:lnTo>
                    <a:pt x="806045" y="89970"/>
                  </a:lnTo>
                  <a:lnTo>
                    <a:pt x="789011" y="178530"/>
                  </a:lnTo>
                  <a:lnTo>
                    <a:pt x="912975" y="191067"/>
                  </a:lnTo>
                  <a:lnTo>
                    <a:pt x="852283" y="269252"/>
                  </a:lnTo>
                  <a:lnTo>
                    <a:pt x="961534" y="312915"/>
                  </a:lnTo>
                  <a:lnTo>
                    <a:pt x="865380" y="370168"/>
                  </a:lnTo>
                  <a:lnTo>
                    <a:pt x="945162" y="439060"/>
                  </a:lnTo>
                  <a:lnTo>
                    <a:pt x="826533" y="467648"/>
                  </a:lnTo>
                  <a:lnTo>
                    <a:pt x="866072" y="552465"/>
                  </a:lnTo>
                  <a:lnTo>
                    <a:pt x="740990" y="548524"/>
                  </a:lnTo>
                  <a:lnTo>
                    <a:pt x="734942" y="637811"/>
                  </a:lnTo>
                  <a:lnTo>
                    <a:pt x="620301" y="601877"/>
                  </a:lnTo>
                  <a:lnTo>
                    <a:pt x="569486" y="683575"/>
                  </a:lnTo>
                  <a:lnTo>
                    <a:pt x="480767" y="620501"/>
                  </a:lnTo>
                  <a:lnTo>
                    <a:pt x="392047" y="683575"/>
                  </a:lnTo>
                  <a:lnTo>
                    <a:pt x="341233" y="601877"/>
                  </a:lnTo>
                  <a:lnTo>
                    <a:pt x="226591" y="637811"/>
                  </a:lnTo>
                  <a:lnTo>
                    <a:pt x="220544" y="548524"/>
                  </a:lnTo>
                  <a:lnTo>
                    <a:pt x="95463" y="552465"/>
                  </a:lnTo>
                  <a:lnTo>
                    <a:pt x="135000" y="467648"/>
                  </a:lnTo>
                  <a:lnTo>
                    <a:pt x="16372" y="439060"/>
                  </a:lnTo>
                  <a:lnTo>
                    <a:pt x="96153" y="370168"/>
                  </a:lnTo>
                  <a:lnTo>
                    <a:pt x="0" y="312915"/>
                  </a:lnTo>
                  <a:lnTo>
                    <a:pt x="109251" y="269252"/>
                  </a:lnTo>
                  <a:lnTo>
                    <a:pt x="48558" y="191067"/>
                  </a:lnTo>
                  <a:lnTo>
                    <a:pt x="172523" y="178530"/>
                  </a:lnTo>
                  <a:lnTo>
                    <a:pt x="155489" y="89970"/>
                  </a:lnTo>
                  <a:lnTo>
                    <a:pt x="277427" y="110251"/>
                  </a:lnTo>
                  <a:lnTo>
                    <a:pt x="306349" y="23278"/>
                  </a:lnTo>
                  <a:lnTo>
                    <a:pt x="409792" y="73640"/>
                  </a:lnTo>
                  <a:lnTo>
                    <a:pt x="480767" y="0"/>
                  </a:lnTo>
                  <a:close/>
                </a:path>
              </a:pathLst>
            </a:custGeom>
            <a:solidFill>
              <a:srgbClr val="FD959D"/>
            </a:solidFill>
            <a:ln w="66675">
              <a:solidFill>
                <a:srgbClr val="000000"/>
              </a:solidFill>
            </a:ln>
          </p:spPr>
        </p:sp>
        <p:sp>
          <p:nvSpPr>
            <p:cNvPr name="TextBox 4" id="4"/>
            <p:cNvSpPr txBox="true"/>
            <p:nvPr/>
          </p:nvSpPr>
          <p:spPr>
            <a:xfrm>
              <a:off x="139700" y="101600"/>
              <a:ext cx="533400" cy="571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62837" y="3619733"/>
            <a:ext cx="3894364" cy="2595450"/>
            <a:chOff x="0" y="0"/>
            <a:chExt cx="812800" cy="541701"/>
          </a:xfrm>
        </p:grpSpPr>
        <p:sp>
          <p:nvSpPr>
            <p:cNvPr name="Freeform 6" id="6"/>
            <p:cNvSpPr/>
            <p:nvPr/>
          </p:nvSpPr>
          <p:spPr>
            <a:xfrm>
              <a:off x="0" y="0"/>
              <a:ext cx="827989" cy="545939"/>
            </a:xfrm>
            <a:custGeom>
              <a:avLst/>
              <a:gdLst/>
              <a:ahLst/>
              <a:cxnLst/>
              <a:rect r="r" b="b" t="t" l="l"/>
              <a:pathLst>
                <a:path h="545939" w="827989">
                  <a:moveTo>
                    <a:pt x="461490" y="0"/>
                  </a:moveTo>
                  <a:cubicBezTo>
                    <a:pt x="470405" y="0"/>
                    <a:pt x="479374" y="0"/>
                    <a:pt x="488272" y="0"/>
                  </a:cubicBezTo>
                  <a:cubicBezTo>
                    <a:pt x="559210" y="9048"/>
                    <a:pt x="603543" y="39164"/>
                    <a:pt x="623736" y="88445"/>
                  </a:cubicBezTo>
                  <a:cubicBezTo>
                    <a:pt x="742003" y="81873"/>
                    <a:pt x="827989" y="175056"/>
                    <a:pt x="775586" y="266511"/>
                  </a:cubicBezTo>
                  <a:cubicBezTo>
                    <a:pt x="793012" y="285728"/>
                    <a:pt x="807550" y="307225"/>
                    <a:pt x="812800" y="336077"/>
                  </a:cubicBezTo>
                  <a:cubicBezTo>
                    <a:pt x="812800" y="344341"/>
                    <a:pt x="812800" y="352587"/>
                    <a:pt x="812800" y="360850"/>
                  </a:cubicBezTo>
                  <a:cubicBezTo>
                    <a:pt x="797154" y="434282"/>
                    <a:pt x="729827" y="483902"/>
                    <a:pt x="619295" y="470544"/>
                  </a:cubicBezTo>
                  <a:cubicBezTo>
                    <a:pt x="590856" y="508247"/>
                    <a:pt x="540252" y="545939"/>
                    <a:pt x="461507" y="541303"/>
                  </a:cubicBezTo>
                  <a:cubicBezTo>
                    <a:pt x="420804" y="538828"/>
                    <a:pt x="392488" y="524491"/>
                    <a:pt x="367697" y="507072"/>
                  </a:cubicBezTo>
                  <a:cubicBezTo>
                    <a:pt x="341584" y="521551"/>
                    <a:pt x="313304" y="532914"/>
                    <a:pt x="272443" y="533039"/>
                  </a:cubicBezTo>
                  <a:cubicBezTo>
                    <a:pt x="177910" y="533253"/>
                    <a:pt x="114672" y="477472"/>
                    <a:pt x="113139" y="400959"/>
                  </a:cubicBezTo>
                  <a:cubicBezTo>
                    <a:pt x="52367" y="383060"/>
                    <a:pt x="11206" y="349649"/>
                    <a:pt x="0" y="292477"/>
                  </a:cubicBezTo>
                  <a:cubicBezTo>
                    <a:pt x="0" y="284214"/>
                    <a:pt x="0" y="275932"/>
                    <a:pt x="0" y="267704"/>
                  </a:cubicBezTo>
                  <a:cubicBezTo>
                    <a:pt x="12369" y="211051"/>
                    <a:pt x="51292" y="175465"/>
                    <a:pt x="116099" y="160380"/>
                  </a:cubicBezTo>
                  <a:cubicBezTo>
                    <a:pt x="112205" y="64811"/>
                    <a:pt x="241837" y="5094"/>
                    <a:pt x="348333" y="47197"/>
                  </a:cubicBezTo>
                  <a:cubicBezTo>
                    <a:pt x="373689" y="26377"/>
                    <a:pt x="409562" y="3669"/>
                    <a:pt x="461490" y="0"/>
                  </a:cubicBezTo>
                  <a:close/>
                </a:path>
              </a:pathLst>
            </a:custGeom>
            <a:solidFill>
              <a:srgbClr val="FD959D"/>
            </a:solidFill>
            <a:ln w="66675">
              <a:solidFill>
                <a:srgbClr val="000000"/>
              </a:solidFill>
            </a:ln>
          </p:spPr>
        </p:sp>
        <p:sp>
          <p:nvSpPr>
            <p:cNvPr name="TextBox 7" id="7"/>
            <p:cNvSpPr txBox="true"/>
            <p:nvPr/>
          </p:nvSpPr>
          <p:spPr>
            <a:xfrm>
              <a:off x="38100" y="50800"/>
              <a:ext cx="736600" cy="4064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715415" y="3847903"/>
            <a:ext cx="3086100" cy="2046895"/>
            <a:chOff x="0" y="0"/>
            <a:chExt cx="812800" cy="539100"/>
          </a:xfrm>
        </p:grpSpPr>
        <p:sp>
          <p:nvSpPr>
            <p:cNvPr name="Freeform 9" id="9"/>
            <p:cNvSpPr/>
            <p:nvPr/>
          </p:nvSpPr>
          <p:spPr>
            <a:xfrm>
              <a:off x="270059" y="0"/>
              <a:ext cx="272682" cy="539100"/>
            </a:xfrm>
            <a:custGeom>
              <a:avLst/>
              <a:gdLst/>
              <a:ahLst/>
              <a:cxnLst/>
              <a:rect r="r" b="b" t="t" l="l"/>
              <a:pathLst>
                <a:path h="539100" w="272682">
                  <a:moveTo>
                    <a:pt x="136341" y="0"/>
                  </a:moveTo>
                  <a:lnTo>
                    <a:pt x="136341" y="0"/>
                  </a:lnTo>
                  <a:cubicBezTo>
                    <a:pt x="272682" y="153839"/>
                    <a:pt x="272682" y="385261"/>
                    <a:pt x="136341" y="539100"/>
                  </a:cubicBezTo>
                  <a:cubicBezTo>
                    <a:pt x="0" y="385261"/>
                    <a:pt x="0" y="153839"/>
                    <a:pt x="136341" y="0"/>
                  </a:cubicBezTo>
                  <a:close/>
                </a:path>
              </a:pathLst>
            </a:custGeom>
            <a:solidFill>
              <a:srgbClr val="FD959D"/>
            </a:solidFill>
            <a:ln w="66675">
              <a:solidFill>
                <a:srgbClr val="000000"/>
              </a:solidFill>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608476" y="3847903"/>
            <a:ext cx="3650824" cy="2595450"/>
            <a:chOff x="0" y="0"/>
            <a:chExt cx="961534" cy="683575"/>
          </a:xfrm>
        </p:grpSpPr>
        <p:sp>
          <p:nvSpPr>
            <p:cNvPr name="Freeform 12" id="12"/>
            <p:cNvSpPr/>
            <p:nvPr/>
          </p:nvSpPr>
          <p:spPr>
            <a:xfrm>
              <a:off x="0" y="0"/>
              <a:ext cx="961545" cy="683575"/>
            </a:xfrm>
            <a:custGeom>
              <a:avLst/>
              <a:gdLst/>
              <a:ahLst/>
              <a:cxnLst/>
              <a:rect r="r" b="b" t="t" l="l"/>
              <a:pathLst>
                <a:path h="683575" w="961545">
                  <a:moveTo>
                    <a:pt x="676571" y="0"/>
                  </a:moveTo>
                  <a:lnTo>
                    <a:pt x="282407" y="0"/>
                  </a:lnTo>
                  <a:cubicBezTo>
                    <a:pt x="126426" y="0"/>
                    <a:pt x="0" y="123512"/>
                    <a:pt x="0" y="260831"/>
                  </a:cubicBezTo>
                  <a:cubicBezTo>
                    <a:pt x="0" y="358544"/>
                    <a:pt x="66279" y="453685"/>
                    <a:pt x="162037" y="497826"/>
                  </a:cubicBezTo>
                  <a:lnTo>
                    <a:pt x="162037" y="683575"/>
                  </a:lnTo>
                  <a:lnTo>
                    <a:pt x="353844" y="524108"/>
                  </a:lnTo>
                  <a:lnTo>
                    <a:pt x="676571" y="524108"/>
                  </a:lnTo>
                  <a:cubicBezTo>
                    <a:pt x="835097" y="524108"/>
                    <a:pt x="961534" y="400595"/>
                    <a:pt x="961534" y="260826"/>
                  </a:cubicBezTo>
                  <a:cubicBezTo>
                    <a:pt x="961545" y="123512"/>
                    <a:pt x="835097" y="0"/>
                    <a:pt x="676571" y="0"/>
                  </a:cubicBezTo>
                  <a:close/>
                </a:path>
              </a:pathLst>
            </a:custGeom>
            <a:solidFill>
              <a:srgbClr val="FA707B"/>
            </a:solidFill>
            <a:ln w="66675">
              <a:solidFill>
                <a:srgbClr val="000000"/>
              </a:solidFill>
            </a:ln>
          </p:spPr>
        </p:sp>
        <p:sp>
          <p:nvSpPr>
            <p:cNvPr name="TextBox 13" id="13"/>
            <p:cNvSpPr txBox="true"/>
            <p:nvPr/>
          </p:nvSpPr>
          <p:spPr>
            <a:xfrm>
              <a:off x="0" y="0"/>
              <a:ext cx="812800" cy="520700"/>
            </a:xfrm>
            <a:prstGeom prst="rect">
              <a:avLst/>
            </a:prstGeom>
          </p:spPr>
          <p:txBody>
            <a:bodyPr anchor="ctr" rtlCol="false" tIns="50800" lIns="50800" bIns="50800" rIns="50800"/>
            <a:lstStyle/>
            <a:p>
              <a:pPr algn="ctr">
                <a:lnSpc>
                  <a:spcPts val="2659"/>
                </a:lnSpc>
              </a:pPr>
            </a:p>
          </p:txBody>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797481" y="5754200"/>
            <a:ext cx="921966" cy="921966"/>
          </a:xfrm>
          <a:prstGeom prst="rect">
            <a:avLst/>
          </a:prstGeom>
        </p:spPr>
      </p:pic>
      <p:grpSp>
        <p:nvGrpSpPr>
          <p:cNvPr name="Group 15" id="15"/>
          <p:cNvGrpSpPr/>
          <p:nvPr/>
        </p:nvGrpSpPr>
        <p:grpSpPr>
          <a:xfrm rot="0">
            <a:off x="2027469" y="1028700"/>
            <a:ext cx="14285890" cy="1304306"/>
            <a:chOff x="0" y="0"/>
            <a:chExt cx="3762539" cy="343521"/>
          </a:xfrm>
        </p:grpSpPr>
        <p:sp>
          <p:nvSpPr>
            <p:cNvPr name="Freeform 16" id="16"/>
            <p:cNvSpPr/>
            <p:nvPr/>
          </p:nvSpPr>
          <p:spPr>
            <a:xfrm>
              <a:off x="0" y="0"/>
              <a:ext cx="3762539" cy="343521"/>
            </a:xfrm>
            <a:custGeom>
              <a:avLst/>
              <a:gdLst/>
              <a:ahLst/>
              <a:cxnLst/>
              <a:rect r="r" b="b" t="t" l="l"/>
              <a:pathLst>
                <a:path h="343521" w="3762539">
                  <a:moveTo>
                    <a:pt x="3559339" y="0"/>
                  </a:moveTo>
                  <a:lnTo>
                    <a:pt x="203200" y="0"/>
                  </a:lnTo>
                  <a:lnTo>
                    <a:pt x="0" y="171760"/>
                  </a:lnTo>
                  <a:lnTo>
                    <a:pt x="203200" y="343521"/>
                  </a:lnTo>
                  <a:lnTo>
                    <a:pt x="3559339" y="343521"/>
                  </a:lnTo>
                  <a:lnTo>
                    <a:pt x="3762539" y="171760"/>
                  </a:lnTo>
                  <a:lnTo>
                    <a:pt x="3559339" y="0"/>
                  </a:lnTo>
                  <a:close/>
                </a:path>
              </a:pathLst>
            </a:custGeom>
            <a:solidFill>
              <a:srgbClr val="FFFFFF"/>
            </a:solidFill>
            <a:ln w="66675">
              <a:solidFill>
                <a:srgbClr val="000000"/>
              </a:solidFill>
            </a:ln>
          </p:spPr>
        </p:sp>
        <p:sp>
          <p:nvSpPr>
            <p:cNvPr name="TextBox 17" id="1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697320" y="1166503"/>
            <a:ext cx="1489336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teori etika</a:t>
            </a:r>
          </a:p>
        </p:txBody>
      </p:sp>
      <p:sp>
        <p:nvSpPr>
          <p:cNvPr name="TextBox 19" id="19"/>
          <p:cNvSpPr txBox="true"/>
          <p:nvPr/>
        </p:nvSpPr>
        <p:spPr>
          <a:xfrm rot="0">
            <a:off x="13608476" y="6599966"/>
            <a:ext cx="3793863" cy="2705100"/>
          </a:xfrm>
          <a:prstGeom prst="rect">
            <a:avLst/>
          </a:prstGeom>
        </p:spPr>
        <p:txBody>
          <a:bodyPr anchor="t" rtlCol="false" tIns="0" lIns="0" bIns="0" rIns="0">
            <a:spAutoFit/>
          </a:bodyPr>
          <a:lstStyle/>
          <a:p>
            <a:pPr algn="ctr">
              <a:lnSpc>
                <a:spcPts val="3480"/>
              </a:lnSpc>
            </a:pPr>
            <a:r>
              <a:rPr lang="en-US" sz="2900">
                <a:solidFill>
                  <a:srgbClr val="000000"/>
                </a:solidFill>
                <a:latin typeface="Rugrats Sans"/>
              </a:rPr>
              <a:t>Tindakan seseorang akan dinilai berdasarkan bagaimana ia melakukan kewajibannya.</a:t>
            </a:r>
          </a:p>
        </p:txBody>
      </p:sp>
      <p:sp>
        <p:nvSpPr>
          <p:cNvPr name="TextBox 20" id="20"/>
          <p:cNvSpPr txBox="true"/>
          <p:nvPr/>
        </p:nvSpPr>
        <p:spPr>
          <a:xfrm rot="0">
            <a:off x="5173570" y="6586658"/>
            <a:ext cx="3793863" cy="2266950"/>
          </a:xfrm>
          <a:prstGeom prst="rect">
            <a:avLst/>
          </a:prstGeom>
        </p:spPr>
        <p:txBody>
          <a:bodyPr anchor="t" rtlCol="false" tIns="0" lIns="0" bIns="0" rIns="0">
            <a:spAutoFit/>
          </a:bodyPr>
          <a:lstStyle/>
          <a:p>
            <a:pPr algn="ctr" marL="0" indent="0" lvl="0">
              <a:lnSpc>
                <a:spcPts val="3480"/>
              </a:lnSpc>
            </a:pPr>
            <a:r>
              <a:rPr lang="en-US" sz="2900">
                <a:solidFill>
                  <a:srgbClr val="000000"/>
                </a:solidFill>
                <a:latin typeface="Rugrats Sans"/>
              </a:rPr>
              <a:t>Setiap kegiatan yang dilakukan memiliki tujuan yang dianggapnya baik demi mencapai kebahagiaan.</a:t>
            </a:r>
          </a:p>
        </p:txBody>
      </p:sp>
      <p:sp>
        <p:nvSpPr>
          <p:cNvPr name="TextBox 21" id="21"/>
          <p:cNvSpPr txBox="true"/>
          <p:nvPr/>
        </p:nvSpPr>
        <p:spPr>
          <a:xfrm rot="0">
            <a:off x="1324262" y="4697748"/>
            <a:ext cx="3059700" cy="506095"/>
          </a:xfrm>
          <a:prstGeom prst="rect">
            <a:avLst/>
          </a:prstGeom>
        </p:spPr>
        <p:txBody>
          <a:bodyPr anchor="t" rtlCol="false" tIns="0" lIns="0" bIns="0" rIns="0">
            <a:spAutoFit/>
          </a:bodyPr>
          <a:lstStyle/>
          <a:p>
            <a:pPr algn="ctr" marL="0" indent="0" lvl="1">
              <a:lnSpc>
                <a:spcPts val="3799"/>
              </a:lnSpc>
            </a:pPr>
            <a:r>
              <a:rPr lang="en-US" sz="3799">
                <a:solidFill>
                  <a:srgbClr val="000000"/>
                </a:solidFill>
                <a:latin typeface="Bobby Jones"/>
              </a:rPr>
              <a:t>hedonisme</a:t>
            </a:r>
          </a:p>
        </p:txBody>
      </p:sp>
      <p:sp>
        <p:nvSpPr>
          <p:cNvPr name="TextBox 22" id="22"/>
          <p:cNvSpPr txBox="true"/>
          <p:nvPr/>
        </p:nvSpPr>
        <p:spPr>
          <a:xfrm rot="0">
            <a:off x="5380169" y="4637405"/>
            <a:ext cx="3059700" cy="506095"/>
          </a:xfrm>
          <a:prstGeom prst="rect">
            <a:avLst/>
          </a:prstGeom>
        </p:spPr>
        <p:txBody>
          <a:bodyPr anchor="t" rtlCol="false" tIns="0" lIns="0" bIns="0" rIns="0">
            <a:spAutoFit/>
          </a:bodyPr>
          <a:lstStyle/>
          <a:p>
            <a:pPr algn="ctr" marL="0" indent="0" lvl="1">
              <a:lnSpc>
                <a:spcPts val="3799"/>
              </a:lnSpc>
            </a:pPr>
            <a:r>
              <a:rPr lang="en-US" sz="3799">
                <a:solidFill>
                  <a:srgbClr val="000000"/>
                </a:solidFill>
                <a:latin typeface="Bobby Jones"/>
              </a:rPr>
              <a:t>eudemonisme</a:t>
            </a:r>
          </a:p>
        </p:txBody>
      </p:sp>
      <p:sp>
        <p:nvSpPr>
          <p:cNvPr name="TextBox 23" id="23"/>
          <p:cNvSpPr txBox="true"/>
          <p:nvPr/>
        </p:nvSpPr>
        <p:spPr>
          <a:xfrm rot="0">
            <a:off x="13904038" y="4637405"/>
            <a:ext cx="3059700" cy="506095"/>
          </a:xfrm>
          <a:prstGeom prst="rect">
            <a:avLst/>
          </a:prstGeom>
        </p:spPr>
        <p:txBody>
          <a:bodyPr anchor="t" rtlCol="false" tIns="0" lIns="0" bIns="0" rIns="0">
            <a:spAutoFit/>
          </a:bodyPr>
          <a:lstStyle/>
          <a:p>
            <a:pPr algn="ctr" marL="0" indent="0" lvl="1">
              <a:lnSpc>
                <a:spcPts val="3799"/>
              </a:lnSpc>
            </a:pPr>
            <a:r>
              <a:rPr lang="en-US" sz="3799">
                <a:solidFill>
                  <a:srgbClr val="000000"/>
                </a:solidFill>
                <a:latin typeface="Bobby Jones"/>
              </a:rPr>
              <a:t>deontologi</a:t>
            </a:r>
          </a:p>
        </p:txBody>
      </p:sp>
      <p:sp>
        <p:nvSpPr>
          <p:cNvPr name="TextBox 24" id="24"/>
          <p:cNvSpPr txBox="true"/>
          <p:nvPr/>
        </p:nvSpPr>
        <p:spPr>
          <a:xfrm rot="0">
            <a:off x="9686940" y="4637405"/>
            <a:ext cx="3059700" cy="506095"/>
          </a:xfrm>
          <a:prstGeom prst="rect">
            <a:avLst/>
          </a:prstGeom>
        </p:spPr>
        <p:txBody>
          <a:bodyPr anchor="t" rtlCol="false" tIns="0" lIns="0" bIns="0" rIns="0">
            <a:spAutoFit/>
          </a:bodyPr>
          <a:lstStyle/>
          <a:p>
            <a:pPr algn="ctr" marL="0" indent="0" lvl="1">
              <a:lnSpc>
                <a:spcPts val="3799"/>
              </a:lnSpc>
            </a:pPr>
            <a:r>
              <a:rPr lang="en-US" sz="3799">
                <a:solidFill>
                  <a:srgbClr val="000000"/>
                </a:solidFill>
                <a:latin typeface="Bobby Jones"/>
              </a:rPr>
              <a:t>utilitarisme</a:t>
            </a:r>
          </a:p>
        </p:txBody>
      </p:sp>
      <p:sp>
        <p:nvSpPr>
          <p:cNvPr name="TextBox 25" id="25"/>
          <p:cNvSpPr txBox="true"/>
          <p:nvPr/>
        </p:nvSpPr>
        <p:spPr>
          <a:xfrm rot="0">
            <a:off x="1028700" y="6567608"/>
            <a:ext cx="3793863" cy="2705100"/>
          </a:xfrm>
          <a:prstGeom prst="rect">
            <a:avLst/>
          </a:prstGeom>
        </p:spPr>
        <p:txBody>
          <a:bodyPr anchor="t" rtlCol="false" tIns="0" lIns="0" bIns="0" rIns="0">
            <a:spAutoFit/>
          </a:bodyPr>
          <a:lstStyle/>
          <a:p>
            <a:pPr algn="ctr" marL="0" indent="0" lvl="0">
              <a:lnSpc>
                <a:spcPts val="3480"/>
              </a:lnSpc>
            </a:pPr>
            <a:r>
              <a:rPr lang="en-US" sz="2900">
                <a:solidFill>
                  <a:srgbClr val="000000"/>
                </a:solidFill>
                <a:latin typeface="Rugrats Sans"/>
              </a:rPr>
              <a:t>Prioritas kehidupan adalah kesenangan yang mana teori ini dipandang buruk karena tidak didasari tanggung jawab.</a:t>
            </a:r>
          </a:p>
        </p:txBody>
      </p:sp>
      <p:sp>
        <p:nvSpPr>
          <p:cNvPr name="TextBox 26" id="26"/>
          <p:cNvSpPr txBox="true"/>
          <p:nvPr/>
        </p:nvSpPr>
        <p:spPr>
          <a:xfrm rot="0">
            <a:off x="9362007" y="6599966"/>
            <a:ext cx="3793863" cy="2705100"/>
          </a:xfrm>
          <a:prstGeom prst="rect">
            <a:avLst/>
          </a:prstGeom>
        </p:spPr>
        <p:txBody>
          <a:bodyPr anchor="t" rtlCol="false" tIns="0" lIns="0" bIns="0" rIns="0">
            <a:spAutoFit/>
          </a:bodyPr>
          <a:lstStyle/>
          <a:p>
            <a:pPr algn="ctr" marL="0" indent="0" lvl="0">
              <a:lnSpc>
                <a:spcPts val="3480"/>
              </a:lnSpc>
            </a:pPr>
            <a:r>
              <a:rPr lang="en-US" sz="2900">
                <a:solidFill>
                  <a:srgbClr val="000000"/>
                </a:solidFill>
                <a:latin typeface="Rugrats Sans"/>
              </a:rPr>
              <a:t>Mendasarkan prinsip kegunaan dalam menentukan apakah tindakan yang dilakukan benar secara moral. </a:t>
            </a:r>
          </a:p>
        </p:txBody>
      </p:sp>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426" y="9089173"/>
            <a:ext cx="2061895" cy="1327111"/>
          </a:xfrm>
          <a:prstGeom prst="rect">
            <a:avLst/>
          </a:prstGeom>
        </p:spPr>
      </p:pic>
      <p:pic>
        <p:nvPicPr>
          <p:cNvPr name="Picture 28" id="2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313360" y="9089173"/>
            <a:ext cx="2061895" cy="1327111"/>
          </a:xfrm>
          <a:prstGeom prst="rect">
            <a:avLst/>
          </a:prstGeom>
        </p:spPr>
      </p:pic>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16286945" y="-95986"/>
            <a:ext cx="2061895" cy="1327111"/>
          </a:xfrm>
          <a:prstGeom prst="rect">
            <a:avLst/>
          </a:prstGeom>
        </p:spPr>
      </p:pic>
      <p:pic>
        <p:nvPicPr>
          <p:cNvPr name="Picture 30" id="3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10800000">
            <a:off x="-60841" y="-95986"/>
            <a:ext cx="2061895" cy="1327111"/>
          </a:xfrm>
          <a:prstGeom prst="rect">
            <a:avLst/>
          </a:prstGeom>
        </p:spPr>
      </p:pic>
      <p:pic>
        <p:nvPicPr>
          <p:cNvPr name="Picture 31" id="3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383962" y="658527"/>
            <a:ext cx="1921702" cy="2317842"/>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36061" y="650504"/>
            <a:ext cx="12415877" cy="8985991"/>
          </a:xfrm>
          <a:prstGeom prst="rect">
            <a:avLst/>
          </a:prstGeom>
        </p:spPr>
      </p:pic>
      <p:sp>
        <p:nvSpPr>
          <p:cNvPr name="TextBox 3" id="3"/>
          <p:cNvSpPr txBox="true"/>
          <p:nvPr/>
        </p:nvSpPr>
        <p:spPr>
          <a:xfrm rot="0">
            <a:off x="1028700" y="3921125"/>
            <a:ext cx="17259300" cy="3883024"/>
          </a:xfrm>
          <a:prstGeom prst="rect">
            <a:avLst/>
          </a:prstGeom>
        </p:spPr>
        <p:txBody>
          <a:bodyPr anchor="t" rtlCol="false" tIns="0" lIns="0" bIns="0" rIns="0">
            <a:spAutoFit/>
          </a:bodyPr>
          <a:lstStyle/>
          <a:p>
            <a:pPr algn="ctr">
              <a:lnSpc>
                <a:spcPts val="9999"/>
              </a:lnSpc>
            </a:pPr>
            <a:r>
              <a:rPr lang="en-US" sz="9999">
                <a:solidFill>
                  <a:srgbClr val="000000"/>
                </a:solidFill>
                <a:latin typeface="Bobby Jones"/>
              </a:rPr>
              <a:t>Refleksi </a:t>
            </a:r>
          </a:p>
          <a:p>
            <a:pPr algn="ctr">
              <a:lnSpc>
                <a:spcPts val="9999"/>
              </a:lnSpc>
            </a:pPr>
            <a:r>
              <a:rPr lang="en-US" sz="9999">
                <a:solidFill>
                  <a:srgbClr val="000000"/>
                </a:solidFill>
                <a:latin typeface="Bobby Jones"/>
              </a:rPr>
              <a:t>kelompok</a:t>
            </a:r>
          </a:p>
          <a:p>
            <a:pPr algn="ctr">
              <a:lnSpc>
                <a:spcPts val="9999"/>
              </a:lnSpc>
            </a:pP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083711" y="6809706"/>
            <a:ext cx="5823003" cy="564103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4045546" y="-2313098"/>
            <a:ext cx="5823003" cy="564103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568135">
            <a:off x="-2106043" y="-1800261"/>
            <a:ext cx="6859648" cy="490153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77264">
            <a:off x="13298938" y="7185730"/>
            <a:ext cx="6859648" cy="490153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03386" y="8381362"/>
            <a:ext cx="1043951" cy="1577399"/>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4424827" y="650504"/>
            <a:ext cx="1463636" cy="1757641"/>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401866" y="410108"/>
            <a:ext cx="1445471" cy="1577399"/>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28906" y="4505367"/>
            <a:ext cx="1907130" cy="1709482"/>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5400000">
            <a:off x="15859057" y="4129584"/>
            <a:ext cx="1538637" cy="1584739"/>
          </a:xfrm>
          <a:prstGeom prst="rect">
            <a:avLst/>
          </a:prstGeom>
        </p:spPr>
      </p:pic>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156645" y="8697692"/>
            <a:ext cx="2061895" cy="1327111"/>
          </a:xfrm>
          <a:prstGeom prst="rect">
            <a:avLst/>
          </a:prstGeom>
        </p:spPr>
      </p:pic>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643178" y="1647429"/>
            <a:ext cx="3419583" cy="4124497"/>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139795" y="5143500"/>
            <a:ext cx="4619624" cy="3090949"/>
          </a:xfrm>
          <a:prstGeom prst="rect">
            <a:avLst/>
          </a:prstGeom>
        </p:spPr>
      </p:pic>
      <p:grpSp>
        <p:nvGrpSpPr>
          <p:cNvPr name="Group 7" id="7"/>
          <p:cNvGrpSpPr/>
          <p:nvPr/>
        </p:nvGrpSpPr>
        <p:grpSpPr>
          <a:xfrm rot="0">
            <a:off x="1321134" y="1538201"/>
            <a:ext cx="9442144" cy="1209056"/>
            <a:chOff x="0" y="0"/>
            <a:chExt cx="2486820" cy="318435"/>
          </a:xfrm>
        </p:grpSpPr>
        <p:sp>
          <p:nvSpPr>
            <p:cNvPr name="Freeform 8" id="8"/>
            <p:cNvSpPr/>
            <p:nvPr/>
          </p:nvSpPr>
          <p:spPr>
            <a:xfrm>
              <a:off x="0" y="0"/>
              <a:ext cx="2486820" cy="318435"/>
            </a:xfrm>
            <a:custGeom>
              <a:avLst/>
              <a:gdLst/>
              <a:ahLst/>
              <a:cxnLst/>
              <a:rect r="r" b="b" t="t" l="l"/>
              <a:pathLst>
                <a:path h="318435" w="2486820">
                  <a:moveTo>
                    <a:pt x="2283620" y="0"/>
                  </a:moveTo>
                  <a:lnTo>
                    <a:pt x="203200" y="0"/>
                  </a:lnTo>
                  <a:lnTo>
                    <a:pt x="0" y="159217"/>
                  </a:lnTo>
                  <a:lnTo>
                    <a:pt x="203200" y="318435"/>
                  </a:lnTo>
                  <a:lnTo>
                    <a:pt x="2283620" y="318435"/>
                  </a:lnTo>
                  <a:lnTo>
                    <a:pt x="2486820" y="159217"/>
                  </a:lnTo>
                  <a:lnTo>
                    <a:pt x="2283620" y="0"/>
                  </a:lnTo>
                  <a:close/>
                </a:path>
              </a:pathLst>
            </a:custGeom>
            <a:solidFill>
              <a:srgbClr val="FFFFFF"/>
            </a:solidFill>
            <a:ln w="66675">
              <a:solidFill>
                <a:srgbClr val="000000"/>
              </a:solidFill>
            </a:ln>
          </p:spPr>
        </p:sp>
        <p:sp>
          <p:nvSpPr>
            <p:cNvPr name="TextBox 9" id="9"/>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533657" y="1628379"/>
            <a:ext cx="7017098"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kenapa karakter?</a:t>
            </a:r>
          </a:p>
        </p:txBody>
      </p:sp>
      <p:sp>
        <p:nvSpPr>
          <p:cNvPr name="TextBox 11" id="11"/>
          <p:cNvSpPr txBox="true"/>
          <p:nvPr/>
        </p:nvSpPr>
        <p:spPr>
          <a:xfrm rot="0">
            <a:off x="1972714" y="3279480"/>
            <a:ext cx="8790564" cy="5238750"/>
          </a:xfrm>
          <a:prstGeom prst="rect">
            <a:avLst/>
          </a:prstGeom>
        </p:spPr>
        <p:txBody>
          <a:bodyPr anchor="t" rtlCol="false" tIns="0" lIns="0" bIns="0" rIns="0">
            <a:spAutoFit/>
          </a:bodyPr>
          <a:lstStyle/>
          <a:p>
            <a:pPr>
              <a:lnSpc>
                <a:spcPts val="4079"/>
              </a:lnSpc>
            </a:pPr>
            <a:r>
              <a:rPr lang="en-US" sz="3399">
                <a:solidFill>
                  <a:srgbClr val="000000"/>
                </a:solidFill>
                <a:latin typeface="Rugrats Sans"/>
              </a:rPr>
              <a:t>Karakter penting bagi mahasiswa karena karakter merupakan sifat atau kepribadian yang membentuk cara seseorang berpikir, bersikap, dan bertindak dalam kehidupan sehari-hari. </a:t>
            </a:r>
          </a:p>
          <a:p>
            <a:pPr>
              <a:lnSpc>
                <a:spcPts val="4079"/>
              </a:lnSpc>
            </a:pPr>
          </a:p>
          <a:p>
            <a:pPr marL="0" indent="0" lvl="0">
              <a:lnSpc>
                <a:spcPts val="4079"/>
              </a:lnSpc>
            </a:pPr>
            <a:r>
              <a:rPr lang="en-US" sz="3399">
                <a:solidFill>
                  <a:srgbClr val="000000"/>
                </a:solidFill>
                <a:latin typeface="Rugrats Sans"/>
              </a:rPr>
              <a:t>Karakter yang baik juga membantu mahasiswa untuk mengatasi rintangan dan tantangan yang akan dihadapi selama masa studi dan dalam kehidupan setelah lulus.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E1A4"/>
        </a:solidFill>
      </p:bgPr>
    </p:bg>
    <p:spTree>
      <p:nvGrpSpPr>
        <p:cNvPr id="1" name=""/>
        <p:cNvGrpSpPr/>
        <p:nvPr/>
      </p:nvGrpSpPr>
      <p:grpSpPr>
        <a:xfrm>
          <a:off x="0" y="0"/>
          <a:ext cx="0" cy="0"/>
          <a:chOff x="0" y="0"/>
          <a:chExt cx="0" cy="0"/>
        </a:xfrm>
      </p:grpSpPr>
      <p:grpSp>
        <p:nvGrpSpPr>
          <p:cNvPr name="Group 2" id="2"/>
          <p:cNvGrpSpPr/>
          <p:nvPr/>
        </p:nvGrpSpPr>
        <p:grpSpPr>
          <a:xfrm rot="0">
            <a:off x="2035282" y="1555785"/>
            <a:ext cx="13718045" cy="1304306"/>
            <a:chOff x="0" y="0"/>
            <a:chExt cx="3612983" cy="343521"/>
          </a:xfrm>
        </p:grpSpPr>
        <p:sp>
          <p:nvSpPr>
            <p:cNvPr name="Freeform 3" id="3"/>
            <p:cNvSpPr/>
            <p:nvPr/>
          </p:nvSpPr>
          <p:spPr>
            <a:xfrm>
              <a:off x="0" y="0"/>
              <a:ext cx="3612983" cy="343521"/>
            </a:xfrm>
            <a:custGeom>
              <a:avLst/>
              <a:gdLst/>
              <a:ahLst/>
              <a:cxnLst/>
              <a:rect r="r" b="b" t="t" l="l"/>
              <a:pathLst>
                <a:path h="343521" w="3612983">
                  <a:moveTo>
                    <a:pt x="3409783" y="0"/>
                  </a:moveTo>
                  <a:lnTo>
                    <a:pt x="203200" y="0"/>
                  </a:lnTo>
                  <a:lnTo>
                    <a:pt x="0" y="171760"/>
                  </a:lnTo>
                  <a:lnTo>
                    <a:pt x="203200" y="343521"/>
                  </a:lnTo>
                  <a:lnTo>
                    <a:pt x="3409783" y="343521"/>
                  </a:lnTo>
                  <a:lnTo>
                    <a:pt x="3612983" y="171760"/>
                  </a:lnTo>
                  <a:lnTo>
                    <a:pt x="3409783" y="0"/>
                  </a:lnTo>
                  <a:close/>
                </a:path>
              </a:pathLst>
            </a:custGeom>
            <a:solidFill>
              <a:srgbClr val="FFFFFF"/>
            </a:solidFill>
            <a:ln w="66675">
              <a:solidFill>
                <a:srgbClr val="000000"/>
              </a:solidFill>
            </a:ln>
          </p:spPr>
        </p:sp>
        <p:sp>
          <p:nvSpPr>
            <p:cNvPr name="TextBox 4" id="4"/>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27396" y="1693588"/>
            <a:ext cx="14836595"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pentingnya refleksi karakter </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381" t="44965" r="0" b="28861"/>
          <a:stretch>
            <a:fillRect/>
          </a:stretch>
        </p:blipFill>
        <p:spPr>
          <a:xfrm flipH="false" flipV="false" rot="0">
            <a:off x="10153949" y="3508749"/>
            <a:ext cx="5773173" cy="4829758"/>
          </a:xfrm>
          <a:prstGeom prst="rect">
            <a:avLst/>
          </a:prstGeom>
        </p:spPr>
      </p:pic>
      <p:grpSp>
        <p:nvGrpSpPr>
          <p:cNvPr name="Group 7" id="7"/>
          <p:cNvGrpSpPr>
            <a:grpSpLocks noChangeAspect="true"/>
          </p:cNvGrpSpPr>
          <p:nvPr/>
        </p:nvGrpSpPr>
        <p:grpSpPr>
          <a:xfrm rot="6657425">
            <a:off x="8236582" y="4370090"/>
            <a:ext cx="1181632" cy="1858084"/>
            <a:chOff x="0" y="0"/>
            <a:chExt cx="1042670" cy="1639570"/>
          </a:xfrm>
        </p:grpSpPr>
        <p:sp>
          <p:nvSpPr>
            <p:cNvPr name="Freeform 8" id="8"/>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FFFFFF"/>
            </a:solidFill>
          </p:spPr>
        </p:sp>
        <p:sp>
          <p:nvSpPr>
            <p:cNvPr name="Freeform 9" id="9"/>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41313"/>
            </a:solidFill>
          </p:spPr>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12364" y="451826"/>
            <a:ext cx="909058" cy="1373577"/>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6804771" y="8338507"/>
            <a:ext cx="909058" cy="1373577"/>
          </a:xfrm>
          <a:prstGeom prst="rect">
            <a:avLst/>
          </a:prstGeom>
        </p:spPr>
      </p:pic>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4381" t="44965" r="0" b="28861"/>
          <a:stretch>
            <a:fillRect/>
          </a:stretch>
        </p:blipFill>
        <p:spPr>
          <a:xfrm flipH="false" flipV="false" rot="0">
            <a:off x="1727396" y="3508749"/>
            <a:ext cx="5773173" cy="4829758"/>
          </a:xfrm>
          <a:prstGeom prst="rect">
            <a:avLst/>
          </a:prstGeom>
        </p:spPr>
      </p:pic>
      <p:sp>
        <p:nvSpPr>
          <p:cNvPr name="TextBox 13" id="13"/>
          <p:cNvSpPr txBox="true"/>
          <p:nvPr/>
        </p:nvSpPr>
        <p:spPr>
          <a:xfrm rot="0">
            <a:off x="10460153" y="4285328"/>
            <a:ext cx="5160766" cy="3181350"/>
          </a:xfrm>
          <a:prstGeom prst="rect">
            <a:avLst/>
          </a:prstGeom>
        </p:spPr>
        <p:txBody>
          <a:bodyPr anchor="t" rtlCol="false" tIns="0" lIns="0" bIns="0" rIns="0">
            <a:spAutoFit/>
          </a:bodyPr>
          <a:lstStyle/>
          <a:p>
            <a:pPr>
              <a:lnSpc>
                <a:spcPts val="4079"/>
              </a:lnSpc>
            </a:pPr>
            <a:r>
              <a:rPr lang="en-US" sz="3399">
                <a:solidFill>
                  <a:srgbClr val="000000"/>
                </a:solidFill>
                <a:latin typeface="Rugrats Sans"/>
              </a:rPr>
              <a:t>Penting dilakukannya refleksi karakter sebagai mahasiswa karena dapat membantu kita untuk </a:t>
            </a:r>
          </a:p>
          <a:p>
            <a:pPr marL="0" indent="0" lvl="0">
              <a:lnSpc>
                <a:spcPts val="4079"/>
              </a:lnSpc>
            </a:pPr>
            <a:r>
              <a:rPr lang="en-US" sz="3399">
                <a:solidFill>
                  <a:srgbClr val="000000"/>
                </a:solidFill>
                <a:latin typeface="Rugrats Sans"/>
              </a:rPr>
              <a:t>lebih memahami dan memperbaiki diri sendiri. </a:t>
            </a:r>
          </a:p>
        </p:txBody>
      </p:sp>
      <p:sp>
        <p:nvSpPr>
          <p:cNvPr name="TextBox 14" id="14"/>
          <p:cNvSpPr txBox="true"/>
          <p:nvPr/>
        </p:nvSpPr>
        <p:spPr>
          <a:xfrm rot="0">
            <a:off x="2035282" y="4285328"/>
            <a:ext cx="5160766" cy="3181350"/>
          </a:xfrm>
          <a:prstGeom prst="rect">
            <a:avLst/>
          </a:prstGeom>
        </p:spPr>
        <p:txBody>
          <a:bodyPr anchor="t" rtlCol="false" tIns="0" lIns="0" bIns="0" rIns="0">
            <a:spAutoFit/>
          </a:bodyPr>
          <a:lstStyle/>
          <a:p>
            <a:pPr marL="0" indent="0" lvl="0">
              <a:lnSpc>
                <a:spcPts val="4079"/>
              </a:lnSpc>
            </a:pPr>
            <a:r>
              <a:rPr lang="en-US" sz="3399">
                <a:solidFill>
                  <a:srgbClr val="000000"/>
                </a:solidFill>
                <a:latin typeface="Rugrats Sans"/>
              </a:rPr>
              <a:t>Banyaknya isu atau permasalahan mengenai karakter pada generasi muda karena banyaknya faktor, terutama setelah pandemi.</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grpSp>
        <p:nvGrpSpPr>
          <p:cNvPr name="Group 2" id="2"/>
          <p:cNvGrpSpPr/>
          <p:nvPr/>
        </p:nvGrpSpPr>
        <p:grpSpPr>
          <a:xfrm rot="0">
            <a:off x="13699714" y="2585431"/>
            <a:ext cx="3837369" cy="2735398"/>
            <a:chOff x="0" y="0"/>
            <a:chExt cx="955529" cy="681131"/>
          </a:xfrm>
        </p:grpSpPr>
        <p:sp>
          <p:nvSpPr>
            <p:cNvPr name="Freeform 3" id="3"/>
            <p:cNvSpPr/>
            <p:nvPr/>
          </p:nvSpPr>
          <p:spPr>
            <a:xfrm>
              <a:off x="0" y="0"/>
              <a:ext cx="955529" cy="681131"/>
            </a:xfrm>
            <a:custGeom>
              <a:avLst/>
              <a:gdLst/>
              <a:ahLst/>
              <a:cxnLst/>
              <a:rect r="r" b="b" t="t" l="l"/>
              <a:pathLst>
                <a:path h="681131" w="955529">
                  <a:moveTo>
                    <a:pt x="0" y="0"/>
                  </a:moveTo>
                  <a:lnTo>
                    <a:pt x="955529" y="0"/>
                  </a:lnTo>
                  <a:lnTo>
                    <a:pt x="955529" y="681131"/>
                  </a:lnTo>
                  <a:lnTo>
                    <a:pt x="0" y="681131"/>
                  </a:lnTo>
                  <a:close/>
                </a:path>
              </a:pathLst>
            </a:custGeom>
            <a:solidFill>
              <a:srgbClr val="ACDC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6208155"/>
            <a:ext cx="3851556" cy="3195403"/>
            <a:chOff x="0" y="0"/>
            <a:chExt cx="959062" cy="795675"/>
          </a:xfrm>
        </p:grpSpPr>
        <p:sp>
          <p:nvSpPr>
            <p:cNvPr name="Freeform 6" id="6"/>
            <p:cNvSpPr/>
            <p:nvPr/>
          </p:nvSpPr>
          <p:spPr>
            <a:xfrm>
              <a:off x="0" y="0"/>
              <a:ext cx="959062" cy="795675"/>
            </a:xfrm>
            <a:custGeom>
              <a:avLst/>
              <a:gdLst/>
              <a:ahLst/>
              <a:cxnLst/>
              <a:rect r="r" b="b" t="t" l="l"/>
              <a:pathLst>
                <a:path h="795675" w="959062">
                  <a:moveTo>
                    <a:pt x="0" y="0"/>
                  </a:moveTo>
                  <a:lnTo>
                    <a:pt x="959062" y="0"/>
                  </a:lnTo>
                  <a:lnTo>
                    <a:pt x="959062" y="795675"/>
                  </a:lnTo>
                  <a:lnTo>
                    <a:pt x="0" y="795675"/>
                  </a:lnTo>
                  <a:close/>
                </a:path>
              </a:pathLst>
            </a:custGeom>
            <a:solidFill>
              <a:srgbClr val="ACDCFD"/>
            </a:solidFill>
            <a:ln w="666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7035799" y="9050302"/>
            <a:ext cx="996753" cy="987692"/>
          </a:xfrm>
          <a:prstGeom prst="rect">
            <a:avLst/>
          </a:prstGeom>
        </p:spPr>
      </p:pic>
      <p:grpSp>
        <p:nvGrpSpPr>
          <p:cNvPr name="Group 9" id="9"/>
          <p:cNvGrpSpPr/>
          <p:nvPr/>
        </p:nvGrpSpPr>
        <p:grpSpPr>
          <a:xfrm rot="0">
            <a:off x="2590170" y="415974"/>
            <a:ext cx="12436269" cy="1209056"/>
            <a:chOff x="0" y="0"/>
            <a:chExt cx="3275396" cy="318435"/>
          </a:xfrm>
        </p:grpSpPr>
        <p:sp>
          <p:nvSpPr>
            <p:cNvPr name="Freeform 10" id="10"/>
            <p:cNvSpPr/>
            <p:nvPr/>
          </p:nvSpPr>
          <p:spPr>
            <a:xfrm>
              <a:off x="0" y="0"/>
              <a:ext cx="3275396" cy="318435"/>
            </a:xfrm>
            <a:custGeom>
              <a:avLst/>
              <a:gdLst/>
              <a:ahLst/>
              <a:cxnLst/>
              <a:rect r="r" b="b" t="t" l="l"/>
              <a:pathLst>
                <a:path h="318435" w="3275396">
                  <a:moveTo>
                    <a:pt x="3072196" y="0"/>
                  </a:moveTo>
                  <a:lnTo>
                    <a:pt x="203200" y="0"/>
                  </a:lnTo>
                  <a:lnTo>
                    <a:pt x="0" y="159217"/>
                  </a:lnTo>
                  <a:lnTo>
                    <a:pt x="203200" y="318435"/>
                  </a:lnTo>
                  <a:lnTo>
                    <a:pt x="3072196" y="318435"/>
                  </a:lnTo>
                  <a:lnTo>
                    <a:pt x="3275396" y="159217"/>
                  </a:lnTo>
                  <a:lnTo>
                    <a:pt x="3072196" y="0"/>
                  </a:lnTo>
                  <a:close/>
                </a:path>
              </a:pathLst>
            </a:custGeom>
            <a:solidFill>
              <a:srgbClr val="FFFFFF"/>
            </a:solidFill>
            <a:ln w="66675">
              <a:solidFill>
                <a:srgbClr val="000000"/>
              </a:solidFill>
            </a:ln>
          </p:spPr>
        </p:sp>
        <p:sp>
          <p:nvSpPr>
            <p:cNvPr name="TextBox 11" id="11"/>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303575" y="446040"/>
            <a:ext cx="1623060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Isu kebijaksanaan</a:t>
            </a:r>
          </a:p>
        </p:txBody>
      </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91488" y="268335"/>
            <a:ext cx="2342860" cy="1520729"/>
          </a:xfrm>
          <a:prstGeom prst="rect">
            <a:avLst/>
          </a:prstGeom>
        </p:spPr>
      </p:pic>
      <p:pic>
        <p:nvPicPr>
          <p:cNvPr name="Picture 14" id="14"/>
          <p:cNvPicPr>
            <a:picLocks noChangeAspect="true"/>
          </p:cNvPicPr>
          <p:nvPr/>
        </p:nvPicPr>
        <p:blipFill>
          <a:blip r:embed="rId6"/>
          <a:srcRect l="0" t="0" r="0" b="0"/>
          <a:stretch>
            <a:fillRect/>
          </a:stretch>
        </p:blipFill>
        <p:spPr>
          <a:xfrm flipH="false" flipV="false" rot="0">
            <a:off x="14201836" y="2424398"/>
            <a:ext cx="3057464" cy="3057464"/>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284130" y="6775350"/>
            <a:ext cx="1678789" cy="2061013"/>
          </a:xfrm>
          <a:prstGeom prst="rect">
            <a:avLst/>
          </a:prstGeom>
        </p:spPr>
      </p:pic>
      <p:pic>
        <p:nvPicPr>
          <p:cNvPr name="Picture 16" id="1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true" flipV="false" rot="0">
            <a:off x="1828669" y="6530005"/>
            <a:ext cx="1523003" cy="1523003"/>
          </a:xfrm>
          <a:prstGeom prst="rect">
            <a:avLst/>
          </a:prstGeom>
        </p:spPr>
      </p:pic>
      <p:sp>
        <p:nvSpPr>
          <p:cNvPr name="TextBox 17" id="17"/>
          <p:cNvSpPr txBox="true"/>
          <p:nvPr/>
        </p:nvSpPr>
        <p:spPr>
          <a:xfrm rot="0">
            <a:off x="5316430" y="7196257"/>
            <a:ext cx="12067159" cy="2152650"/>
          </a:xfrm>
          <a:prstGeom prst="rect">
            <a:avLst/>
          </a:prstGeom>
        </p:spPr>
        <p:txBody>
          <a:bodyPr anchor="t" rtlCol="false" tIns="0" lIns="0" bIns="0" rIns="0">
            <a:spAutoFit/>
          </a:bodyPr>
          <a:lstStyle/>
          <a:p>
            <a:pPr marL="0" indent="0" lvl="0">
              <a:lnSpc>
                <a:spcPts val="4079"/>
              </a:lnSpc>
            </a:pPr>
            <a:r>
              <a:rPr lang="en-US" sz="3399">
                <a:solidFill>
                  <a:srgbClr val="000000"/>
                </a:solidFill>
                <a:latin typeface="Rugrats Sans"/>
              </a:rPr>
              <a:t>Salah satu solusi yang dapat dilakukan untuk mengatasi kasus ini adalah dengan memanfaatkan teknologi yang ada untuk mendeteksi plagiarisme serta membuat aturan dan sanksi yang berat bagi pelaku.</a:t>
            </a:r>
          </a:p>
        </p:txBody>
      </p:sp>
      <p:sp>
        <p:nvSpPr>
          <p:cNvPr name="TextBox 18" id="18"/>
          <p:cNvSpPr txBox="true"/>
          <p:nvPr/>
        </p:nvSpPr>
        <p:spPr>
          <a:xfrm rot="0">
            <a:off x="1082091" y="3168179"/>
            <a:ext cx="12027363" cy="2152650"/>
          </a:xfrm>
          <a:prstGeom prst="rect">
            <a:avLst/>
          </a:prstGeom>
        </p:spPr>
        <p:txBody>
          <a:bodyPr anchor="t" rtlCol="false" tIns="0" lIns="0" bIns="0" rIns="0">
            <a:spAutoFit/>
          </a:bodyPr>
          <a:lstStyle/>
          <a:p>
            <a:pPr algn="just" marL="0" indent="0" lvl="0">
              <a:lnSpc>
                <a:spcPts val="4079"/>
              </a:lnSpc>
            </a:pPr>
            <a:r>
              <a:rPr lang="en-US" sz="3399">
                <a:solidFill>
                  <a:srgbClr val="000000"/>
                </a:solidFill>
                <a:latin typeface="Rugrats Sans"/>
              </a:rPr>
              <a:t>Kurangnya kemauan mahasiswa untuk berpikir kreatif dan menjaga orisinalitas dalam mengerjakan tugas-tugas yang diberikan. Dibuktikan dengan banyak ditemukannya tugas-tugas mahasiswa yang memiliki persentase kemiripan yang tinggi.</a:t>
            </a:r>
          </a:p>
        </p:txBody>
      </p:sp>
      <p:sp>
        <p:nvSpPr>
          <p:cNvPr name="TextBox 19" id="19"/>
          <p:cNvSpPr txBox="true"/>
          <p:nvPr/>
        </p:nvSpPr>
        <p:spPr>
          <a:xfrm rot="0">
            <a:off x="1082091" y="2303901"/>
            <a:ext cx="12027363"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Contoh isu </a:t>
            </a:r>
          </a:p>
        </p:txBody>
      </p:sp>
      <p:sp>
        <p:nvSpPr>
          <p:cNvPr name="TextBox 20" id="20"/>
          <p:cNvSpPr txBox="true"/>
          <p:nvPr/>
        </p:nvSpPr>
        <p:spPr>
          <a:xfrm rot="0">
            <a:off x="5440719" y="6168554"/>
            <a:ext cx="11818581"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solusi</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13421931" y="2538129"/>
            <a:ext cx="3837369" cy="2735398"/>
            <a:chOff x="0" y="0"/>
            <a:chExt cx="955529" cy="681131"/>
          </a:xfrm>
        </p:grpSpPr>
        <p:sp>
          <p:nvSpPr>
            <p:cNvPr name="Freeform 3" id="3"/>
            <p:cNvSpPr/>
            <p:nvPr/>
          </p:nvSpPr>
          <p:spPr>
            <a:xfrm>
              <a:off x="0" y="0"/>
              <a:ext cx="955529" cy="681131"/>
            </a:xfrm>
            <a:custGeom>
              <a:avLst/>
              <a:gdLst/>
              <a:ahLst/>
              <a:cxnLst/>
              <a:rect r="r" b="b" t="t" l="l"/>
              <a:pathLst>
                <a:path h="681131" w="955529">
                  <a:moveTo>
                    <a:pt x="0" y="0"/>
                  </a:moveTo>
                  <a:lnTo>
                    <a:pt x="955529" y="0"/>
                  </a:lnTo>
                  <a:lnTo>
                    <a:pt x="955529" y="681131"/>
                  </a:lnTo>
                  <a:lnTo>
                    <a:pt x="0" y="681131"/>
                  </a:lnTo>
                  <a:close/>
                </a:path>
              </a:pathLst>
            </a:custGeom>
            <a:solidFill>
              <a:srgbClr val="FFCA5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6208155"/>
            <a:ext cx="3851556" cy="3195403"/>
            <a:chOff x="0" y="0"/>
            <a:chExt cx="959062" cy="795675"/>
          </a:xfrm>
        </p:grpSpPr>
        <p:sp>
          <p:nvSpPr>
            <p:cNvPr name="Freeform 6" id="6"/>
            <p:cNvSpPr/>
            <p:nvPr/>
          </p:nvSpPr>
          <p:spPr>
            <a:xfrm>
              <a:off x="0" y="0"/>
              <a:ext cx="959062" cy="795675"/>
            </a:xfrm>
            <a:custGeom>
              <a:avLst/>
              <a:gdLst/>
              <a:ahLst/>
              <a:cxnLst/>
              <a:rect r="r" b="b" t="t" l="l"/>
              <a:pathLst>
                <a:path h="795675" w="959062">
                  <a:moveTo>
                    <a:pt x="0" y="0"/>
                  </a:moveTo>
                  <a:lnTo>
                    <a:pt x="959062" y="0"/>
                  </a:lnTo>
                  <a:lnTo>
                    <a:pt x="959062" y="795675"/>
                  </a:lnTo>
                  <a:lnTo>
                    <a:pt x="0" y="795675"/>
                  </a:lnTo>
                  <a:close/>
                </a:path>
              </a:pathLst>
            </a:custGeom>
            <a:solidFill>
              <a:srgbClr val="FFCA5D"/>
            </a:solidFill>
            <a:ln w="666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712" b="45287"/>
          <a:stretch>
            <a:fillRect/>
          </a:stretch>
        </p:blipFill>
        <p:spPr>
          <a:xfrm flipH="false" flipV="false" rot="0">
            <a:off x="1308321" y="6795194"/>
            <a:ext cx="1764498" cy="2350049"/>
          </a:xfrm>
          <a:prstGeom prst="rect">
            <a:avLst/>
          </a:prstGeom>
        </p:spPr>
      </p:pic>
      <p:grpSp>
        <p:nvGrpSpPr>
          <p:cNvPr name="Group 9" id="9"/>
          <p:cNvGrpSpPr/>
          <p:nvPr/>
        </p:nvGrpSpPr>
        <p:grpSpPr>
          <a:xfrm rot="0">
            <a:off x="2737657" y="6542562"/>
            <a:ext cx="1960885" cy="1331109"/>
            <a:chOff x="0" y="0"/>
            <a:chExt cx="954141" cy="647700"/>
          </a:xfrm>
        </p:grpSpPr>
        <p:sp>
          <p:nvSpPr>
            <p:cNvPr name="Freeform 10" id="10"/>
            <p:cNvSpPr/>
            <p:nvPr/>
          </p:nvSpPr>
          <p:spPr>
            <a:xfrm>
              <a:off x="0" y="0"/>
              <a:ext cx="954152" cy="647700"/>
            </a:xfrm>
            <a:custGeom>
              <a:avLst/>
              <a:gdLst/>
              <a:ahLst/>
              <a:cxnLst/>
              <a:rect r="r" b="b" t="t" l="l"/>
              <a:pathLst>
                <a:path h="647700" w="954152">
                  <a:moveTo>
                    <a:pt x="669304" y="0"/>
                  </a:moveTo>
                  <a:lnTo>
                    <a:pt x="282407" y="0"/>
                  </a:lnTo>
                  <a:cubicBezTo>
                    <a:pt x="126426" y="0"/>
                    <a:pt x="0" y="123512"/>
                    <a:pt x="0" y="241300"/>
                  </a:cubicBezTo>
                  <a:cubicBezTo>
                    <a:pt x="0" y="322669"/>
                    <a:pt x="66279" y="417810"/>
                    <a:pt x="162037" y="461951"/>
                  </a:cubicBezTo>
                  <a:lnTo>
                    <a:pt x="162037" y="647700"/>
                  </a:lnTo>
                  <a:lnTo>
                    <a:pt x="353844" y="488232"/>
                  </a:lnTo>
                  <a:lnTo>
                    <a:pt x="669304" y="488232"/>
                  </a:lnTo>
                  <a:cubicBezTo>
                    <a:pt x="827704" y="488232"/>
                    <a:pt x="954141" y="364720"/>
                    <a:pt x="954141" y="241300"/>
                  </a:cubicBezTo>
                  <a:cubicBezTo>
                    <a:pt x="954152" y="123512"/>
                    <a:pt x="827704" y="0"/>
                    <a:pt x="669304" y="0"/>
                  </a:cubicBezTo>
                  <a:close/>
                </a:path>
              </a:pathLst>
            </a:custGeom>
            <a:solidFill>
              <a:srgbClr val="FFFFFF"/>
            </a:solidFill>
            <a:ln w="66675">
              <a:solidFill>
                <a:srgbClr val="000000"/>
              </a:solidFill>
            </a:ln>
          </p:spPr>
        </p:sp>
        <p:sp>
          <p:nvSpPr>
            <p:cNvPr name="TextBox 11" id="11"/>
            <p:cNvSpPr txBox="true"/>
            <p:nvPr/>
          </p:nvSpPr>
          <p:spPr>
            <a:xfrm>
              <a:off x="0" y="0"/>
              <a:ext cx="812800" cy="520700"/>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192141" y="6686292"/>
            <a:ext cx="12067159" cy="2562225"/>
          </a:xfrm>
          <a:prstGeom prst="rect">
            <a:avLst/>
          </a:prstGeom>
        </p:spPr>
        <p:txBody>
          <a:bodyPr anchor="t" rtlCol="false" tIns="0" lIns="0" bIns="0" rIns="0">
            <a:spAutoFit/>
          </a:bodyPr>
          <a:lstStyle/>
          <a:p>
            <a:pPr algn="just" marL="0" indent="0" lvl="0">
              <a:lnSpc>
                <a:spcPts val="3959"/>
              </a:lnSpc>
            </a:pPr>
            <a:r>
              <a:rPr lang="en-US" sz="3299">
                <a:solidFill>
                  <a:srgbClr val="000000"/>
                </a:solidFill>
                <a:latin typeface="Rugrats Sans"/>
              </a:rPr>
              <a:t>Contoh konkret yang sudah diterapkan di lingkungan kampus UI yaitu memberikan sanksi langsung kepada pelaku dan banyaknya himbauan berupa poster sebagai bentuk pencegahan tindakan kekerasan seksual. Selain itu, sebagai mahasiswa, penting untuk saling peduli saat melihat aksi kekerasan seksual.</a:t>
            </a:r>
          </a:p>
        </p:txBody>
      </p:sp>
      <p:grpSp>
        <p:nvGrpSpPr>
          <p:cNvPr name="Group 13" id="13"/>
          <p:cNvGrpSpPr/>
          <p:nvPr/>
        </p:nvGrpSpPr>
        <p:grpSpPr>
          <a:xfrm rot="0">
            <a:off x="2590170" y="415974"/>
            <a:ext cx="12436269" cy="1209056"/>
            <a:chOff x="0" y="0"/>
            <a:chExt cx="3275396" cy="318435"/>
          </a:xfrm>
        </p:grpSpPr>
        <p:sp>
          <p:nvSpPr>
            <p:cNvPr name="Freeform 14" id="14"/>
            <p:cNvSpPr/>
            <p:nvPr/>
          </p:nvSpPr>
          <p:spPr>
            <a:xfrm>
              <a:off x="0" y="0"/>
              <a:ext cx="3275396" cy="318435"/>
            </a:xfrm>
            <a:custGeom>
              <a:avLst/>
              <a:gdLst/>
              <a:ahLst/>
              <a:cxnLst/>
              <a:rect r="r" b="b" t="t" l="l"/>
              <a:pathLst>
                <a:path h="318435" w="3275396">
                  <a:moveTo>
                    <a:pt x="3072196" y="0"/>
                  </a:moveTo>
                  <a:lnTo>
                    <a:pt x="203200" y="0"/>
                  </a:lnTo>
                  <a:lnTo>
                    <a:pt x="0" y="159217"/>
                  </a:lnTo>
                  <a:lnTo>
                    <a:pt x="203200" y="318435"/>
                  </a:lnTo>
                  <a:lnTo>
                    <a:pt x="3072196" y="318435"/>
                  </a:lnTo>
                  <a:lnTo>
                    <a:pt x="3275396" y="159217"/>
                  </a:lnTo>
                  <a:lnTo>
                    <a:pt x="3072196" y="0"/>
                  </a:lnTo>
                  <a:close/>
                </a:path>
              </a:pathLst>
            </a:custGeom>
            <a:solidFill>
              <a:srgbClr val="FFFFFF"/>
            </a:solidFill>
            <a:ln w="66675">
              <a:solidFill>
                <a:srgbClr val="000000"/>
              </a:solidFill>
            </a:ln>
          </p:spPr>
        </p:sp>
        <p:sp>
          <p:nvSpPr>
            <p:cNvPr name="TextBox 15" id="15"/>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303575" y="446040"/>
            <a:ext cx="1623060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ISU KEMANUSIAAN</a:t>
            </a:r>
          </a:p>
        </p:txBody>
      </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91488" y="268335"/>
            <a:ext cx="2342860" cy="1520729"/>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0">
            <a:off x="12671014" y="2581792"/>
            <a:ext cx="5339204" cy="2669602"/>
          </a:xfrm>
          <a:prstGeom prst="rect">
            <a:avLst/>
          </a:prstGeom>
        </p:spPr>
      </p:pic>
      <p:sp>
        <p:nvSpPr>
          <p:cNvPr name="TextBox 19" id="19"/>
          <p:cNvSpPr txBox="true"/>
          <p:nvPr/>
        </p:nvSpPr>
        <p:spPr>
          <a:xfrm rot="0">
            <a:off x="1082091" y="3168179"/>
            <a:ext cx="12027363" cy="2152650"/>
          </a:xfrm>
          <a:prstGeom prst="rect">
            <a:avLst/>
          </a:prstGeom>
        </p:spPr>
        <p:txBody>
          <a:bodyPr anchor="t" rtlCol="false" tIns="0" lIns="0" bIns="0" rIns="0">
            <a:spAutoFit/>
          </a:bodyPr>
          <a:lstStyle/>
          <a:p>
            <a:pPr algn="just" marL="0" indent="0" lvl="0">
              <a:lnSpc>
                <a:spcPts val="4079"/>
              </a:lnSpc>
            </a:pPr>
            <a:r>
              <a:rPr lang="en-US" sz="3399">
                <a:solidFill>
                  <a:srgbClr val="000000"/>
                </a:solidFill>
                <a:latin typeface="Rugrats Sans"/>
              </a:rPr>
              <a:t>Adanya kasus pelecehan seksual di dalam ligkungan kampus oleh seorang mahasiswa yang membuat korban (mahasiswa/mahasiswi) mengalami trauma dan tidak nyaman dalam beraktivitas di kampus.</a:t>
            </a:r>
          </a:p>
        </p:txBody>
      </p:sp>
      <p:sp>
        <p:nvSpPr>
          <p:cNvPr name="TextBox 20" id="20"/>
          <p:cNvSpPr txBox="true"/>
          <p:nvPr/>
        </p:nvSpPr>
        <p:spPr>
          <a:xfrm rot="0">
            <a:off x="1082091" y="2303901"/>
            <a:ext cx="12027363"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Contoh isu </a:t>
            </a:r>
          </a:p>
        </p:txBody>
      </p:sp>
      <p:sp>
        <p:nvSpPr>
          <p:cNvPr name="TextBox 21" id="21"/>
          <p:cNvSpPr txBox="true"/>
          <p:nvPr/>
        </p:nvSpPr>
        <p:spPr>
          <a:xfrm rot="0">
            <a:off x="5440719" y="5820805"/>
            <a:ext cx="11818581"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solusi</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E1A4"/>
        </a:solidFill>
      </p:bgPr>
    </p:bg>
    <p:spTree>
      <p:nvGrpSpPr>
        <p:cNvPr id="1" name=""/>
        <p:cNvGrpSpPr/>
        <p:nvPr/>
      </p:nvGrpSpPr>
      <p:grpSpPr>
        <a:xfrm>
          <a:off x="0" y="0"/>
          <a:ext cx="0" cy="0"/>
          <a:chOff x="0" y="0"/>
          <a:chExt cx="0" cy="0"/>
        </a:xfrm>
      </p:grpSpPr>
      <p:grpSp>
        <p:nvGrpSpPr>
          <p:cNvPr name="Group 2" id="2"/>
          <p:cNvGrpSpPr/>
          <p:nvPr/>
        </p:nvGrpSpPr>
        <p:grpSpPr>
          <a:xfrm rot="0">
            <a:off x="13532625" y="2453739"/>
            <a:ext cx="3837369" cy="3570424"/>
            <a:chOff x="0" y="0"/>
            <a:chExt cx="955529" cy="889058"/>
          </a:xfrm>
        </p:grpSpPr>
        <p:sp>
          <p:nvSpPr>
            <p:cNvPr name="Freeform 3" id="3"/>
            <p:cNvSpPr/>
            <p:nvPr/>
          </p:nvSpPr>
          <p:spPr>
            <a:xfrm>
              <a:off x="0" y="0"/>
              <a:ext cx="955529" cy="889058"/>
            </a:xfrm>
            <a:custGeom>
              <a:avLst/>
              <a:gdLst/>
              <a:ahLst/>
              <a:cxnLst/>
              <a:rect r="r" b="b" t="t" l="l"/>
              <a:pathLst>
                <a:path h="889058" w="955529">
                  <a:moveTo>
                    <a:pt x="0" y="0"/>
                  </a:moveTo>
                  <a:lnTo>
                    <a:pt x="955529" y="0"/>
                  </a:lnTo>
                  <a:lnTo>
                    <a:pt x="955529" y="889058"/>
                  </a:lnTo>
                  <a:lnTo>
                    <a:pt x="0" y="889058"/>
                  </a:lnTo>
                  <a:close/>
                </a:path>
              </a:pathLst>
            </a:custGeom>
            <a:solidFill>
              <a:srgbClr val="FFCA5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590170" y="415974"/>
            <a:ext cx="12436269" cy="1209056"/>
            <a:chOff x="0" y="0"/>
            <a:chExt cx="3275396" cy="318435"/>
          </a:xfrm>
        </p:grpSpPr>
        <p:sp>
          <p:nvSpPr>
            <p:cNvPr name="Freeform 6" id="6"/>
            <p:cNvSpPr/>
            <p:nvPr/>
          </p:nvSpPr>
          <p:spPr>
            <a:xfrm>
              <a:off x="0" y="0"/>
              <a:ext cx="3275396" cy="318435"/>
            </a:xfrm>
            <a:custGeom>
              <a:avLst/>
              <a:gdLst/>
              <a:ahLst/>
              <a:cxnLst/>
              <a:rect r="r" b="b" t="t" l="l"/>
              <a:pathLst>
                <a:path h="318435" w="3275396">
                  <a:moveTo>
                    <a:pt x="3072196" y="0"/>
                  </a:moveTo>
                  <a:lnTo>
                    <a:pt x="203200" y="0"/>
                  </a:lnTo>
                  <a:lnTo>
                    <a:pt x="0" y="159217"/>
                  </a:lnTo>
                  <a:lnTo>
                    <a:pt x="203200" y="318435"/>
                  </a:lnTo>
                  <a:lnTo>
                    <a:pt x="3072196" y="318435"/>
                  </a:lnTo>
                  <a:lnTo>
                    <a:pt x="3275396" y="159217"/>
                  </a:lnTo>
                  <a:lnTo>
                    <a:pt x="3072196" y="0"/>
                  </a:lnTo>
                  <a:close/>
                </a:path>
              </a:pathLst>
            </a:custGeom>
            <a:solidFill>
              <a:srgbClr val="FFFFFF"/>
            </a:solidFill>
            <a:ln w="66675">
              <a:solidFill>
                <a:srgbClr val="000000"/>
              </a:solidFill>
            </a:ln>
          </p:spPr>
        </p:sp>
        <p:sp>
          <p:nvSpPr>
            <p:cNvPr name="TextBox 7" id="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303575" y="446040"/>
            <a:ext cx="1623060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Isu pengelolaan diri</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791488" y="268335"/>
            <a:ext cx="2342860" cy="1520729"/>
          </a:xfrm>
          <a:prstGeom prst="rect">
            <a:avLst/>
          </a:prstGeom>
        </p:spPr>
      </p:pic>
      <p:pic>
        <p:nvPicPr>
          <p:cNvPr name="Picture 10" id="10"/>
          <p:cNvPicPr>
            <a:picLocks noChangeAspect="true"/>
          </p:cNvPicPr>
          <p:nvPr/>
        </p:nvPicPr>
        <p:blipFill>
          <a:blip r:embed="rId4"/>
          <a:srcRect l="0" t="0" r="0" b="0"/>
          <a:stretch>
            <a:fillRect/>
          </a:stretch>
        </p:blipFill>
        <p:spPr>
          <a:xfrm flipH="false" flipV="false" rot="0">
            <a:off x="13270398" y="2709468"/>
            <a:ext cx="4099596" cy="3259179"/>
          </a:xfrm>
          <a:prstGeom prst="rect">
            <a:avLst/>
          </a:prstGeom>
        </p:spPr>
      </p:pic>
      <p:sp>
        <p:nvSpPr>
          <p:cNvPr name="TextBox 11" id="11"/>
          <p:cNvSpPr txBox="true"/>
          <p:nvPr/>
        </p:nvSpPr>
        <p:spPr>
          <a:xfrm rot="0">
            <a:off x="699753" y="2944510"/>
            <a:ext cx="12356311" cy="3354427"/>
          </a:xfrm>
          <a:prstGeom prst="rect">
            <a:avLst/>
          </a:prstGeom>
        </p:spPr>
        <p:txBody>
          <a:bodyPr anchor="t" rtlCol="false" tIns="0" lIns="0" bIns="0" rIns="0">
            <a:spAutoFit/>
          </a:bodyPr>
          <a:lstStyle/>
          <a:p>
            <a:pPr marL="0" indent="0" lvl="0">
              <a:lnSpc>
                <a:spcPts val="3704"/>
              </a:lnSpc>
            </a:pPr>
            <a:r>
              <a:rPr lang="en-US" sz="3086">
                <a:solidFill>
                  <a:srgbClr val="000000"/>
                </a:solidFill>
                <a:latin typeface="Rugrats Sans"/>
              </a:rPr>
              <a:t>Mahasiswa kurang mengetahui batasan diri. Sebagai contoh, misal ada seorang mahasiswa bernama A. A mengambil banyak SKS pada suatu semester dan teman-temannya mengikuti berbagai organisasi dan kepanitiaan. Hal ini menyebabkan A merasa "fear of missing out" sehingga mengikuti berbagai panitia. Pada akhirnya, A merasa kesulitan untuk mengikuti kegiatan akademis serta kepanitiaannya secara maksimal karena kurang bisa mengatur waktu.</a:t>
            </a:r>
          </a:p>
        </p:txBody>
      </p:sp>
      <p:sp>
        <p:nvSpPr>
          <p:cNvPr name="TextBox 12" id="12"/>
          <p:cNvSpPr txBox="true"/>
          <p:nvPr/>
        </p:nvSpPr>
        <p:spPr>
          <a:xfrm rot="0">
            <a:off x="1028700" y="2112427"/>
            <a:ext cx="12027363" cy="758826"/>
          </a:xfrm>
          <a:prstGeom prst="rect">
            <a:avLst/>
          </a:prstGeom>
        </p:spPr>
        <p:txBody>
          <a:bodyPr anchor="t" rtlCol="false" tIns="0" lIns="0" bIns="0" rIns="0">
            <a:spAutoFit/>
          </a:bodyPr>
          <a:lstStyle/>
          <a:p>
            <a:pPr algn="ctr" marL="0" indent="0" lvl="0">
              <a:lnSpc>
                <a:spcPts val="5500"/>
              </a:lnSpc>
            </a:pPr>
            <a:r>
              <a:rPr lang="en-US" sz="5500">
                <a:solidFill>
                  <a:srgbClr val="000000"/>
                </a:solidFill>
                <a:latin typeface="Bobby Jones"/>
              </a:rPr>
              <a:t>contoh isu </a:t>
            </a:r>
          </a:p>
        </p:txBody>
      </p:sp>
      <p:sp>
        <p:nvSpPr>
          <p:cNvPr name="TextBox 13" id="13"/>
          <p:cNvSpPr txBox="true"/>
          <p:nvPr/>
        </p:nvSpPr>
        <p:spPr>
          <a:xfrm rot="0">
            <a:off x="5551413" y="7166860"/>
            <a:ext cx="11818581" cy="2407461"/>
          </a:xfrm>
          <a:prstGeom prst="rect">
            <a:avLst/>
          </a:prstGeom>
        </p:spPr>
        <p:txBody>
          <a:bodyPr anchor="t" rtlCol="false" tIns="0" lIns="0" bIns="0" rIns="0">
            <a:spAutoFit/>
          </a:bodyPr>
          <a:lstStyle/>
          <a:p>
            <a:pPr marL="0" indent="0" lvl="0">
              <a:lnSpc>
                <a:spcPts val="3698"/>
              </a:lnSpc>
            </a:pPr>
            <a:r>
              <a:rPr lang="en-US" sz="3082">
                <a:solidFill>
                  <a:srgbClr val="000000"/>
                </a:solidFill>
                <a:latin typeface="Rugrats Sans"/>
              </a:rPr>
              <a:t>Jika ingin menambah beban SKS atau mengikuti kegiatan-kegiatan non-akademis, alangkah baiknya dilakukan peningkatan kegiatan secara bertahap. Jika dirasa masih mempunyai banyak waktu luang, barulah coba mengikuti kegiatan tambahan. Jangan lupa untuk sediakan waktu untuk istirahat dan hiburan.</a:t>
            </a:r>
          </a:p>
        </p:txBody>
      </p:sp>
      <p:sp>
        <p:nvSpPr>
          <p:cNvPr name="TextBox 14" id="14"/>
          <p:cNvSpPr txBox="true"/>
          <p:nvPr/>
        </p:nvSpPr>
        <p:spPr>
          <a:xfrm rot="0">
            <a:off x="5427124" y="6331835"/>
            <a:ext cx="11818581" cy="749300"/>
          </a:xfrm>
          <a:prstGeom prst="rect">
            <a:avLst/>
          </a:prstGeom>
        </p:spPr>
        <p:txBody>
          <a:bodyPr anchor="t" rtlCol="false" tIns="0" lIns="0" bIns="0" rIns="0">
            <a:spAutoFit/>
          </a:bodyPr>
          <a:lstStyle/>
          <a:p>
            <a:pPr algn="ctr" marL="0" indent="0" lvl="0">
              <a:lnSpc>
                <a:spcPts val="5499"/>
              </a:lnSpc>
            </a:pPr>
            <a:r>
              <a:rPr lang="en-US" sz="5499">
                <a:solidFill>
                  <a:srgbClr val="000000"/>
                </a:solidFill>
                <a:latin typeface="Bobby Jones"/>
              </a:rPr>
              <a:t>solusi </a:t>
            </a:r>
          </a:p>
        </p:txBody>
      </p:sp>
      <p:grpSp>
        <p:nvGrpSpPr>
          <p:cNvPr name="Group 15" id="15"/>
          <p:cNvGrpSpPr/>
          <p:nvPr/>
        </p:nvGrpSpPr>
        <p:grpSpPr>
          <a:xfrm rot="0">
            <a:off x="1303575" y="6708512"/>
            <a:ext cx="3562494" cy="3160849"/>
            <a:chOff x="0" y="0"/>
            <a:chExt cx="887083" cy="787071"/>
          </a:xfrm>
        </p:grpSpPr>
        <p:sp>
          <p:nvSpPr>
            <p:cNvPr name="Freeform 16" id="16"/>
            <p:cNvSpPr/>
            <p:nvPr/>
          </p:nvSpPr>
          <p:spPr>
            <a:xfrm>
              <a:off x="0" y="0"/>
              <a:ext cx="887083" cy="787071"/>
            </a:xfrm>
            <a:custGeom>
              <a:avLst/>
              <a:gdLst/>
              <a:ahLst/>
              <a:cxnLst/>
              <a:rect r="r" b="b" t="t" l="l"/>
              <a:pathLst>
                <a:path h="787071" w="887083">
                  <a:moveTo>
                    <a:pt x="0" y="0"/>
                  </a:moveTo>
                  <a:lnTo>
                    <a:pt x="887083" y="0"/>
                  </a:lnTo>
                  <a:lnTo>
                    <a:pt x="887083" y="787071"/>
                  </a:lnTo>
                  <a:lnTo>
                    <a:pt x="0" y="787071"/>
                  </a:lnTo>
                  <a:close/>
                </a:path>
              </a:pathLst>
            </a:custGeom>
            <a:solidFill>
              <a:srgbClr val="FFCA5D"/>
            </a:solidFill>
            <a:ln w="66675">
              <a:solidFill>
                <a:srgbClr val="000000"/>
              </a:solidFill>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8" id="1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55151" y="6996087"/>
            <a:ext cx="2659343" cy="2659343"/>
          </a:xfrm>
          <a:prstGeom prst="rect">
            <a:avLst/>
          </a:prstGeom>
        </p:spPr>
      </p:pic>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115856" y="1857821"/>
            <a:ext cx="3867815" cy="6876116"/>
          </a:xfrm>
          <a:prstGeom prst="rect">
            <a:avLst/>
          </a:prstGeom>
        </p:spPr>
      </p:pic>
      <p:sp>
        <p:nvSpPr>
          <p:cNvPr name="AutoShape 3" id="3"/>
          <p:cNvSpPr/>
          <p:nvPr/>
        </p:nvSpPr>
        <p:spPr>
          <a:xfrm rot="0">
            <a:off x="2115856" y="1373937"/>
            <a:ext cx="3968574" cy="0"/>
          </a:xfrm>
          <a:prstGeom prst="line">
            <a:avLst/>
          </a:prstGeom>
          <a:ln cap="flat" w="66675">
            <a:solidFill>
              <a:srgbClr val="000000"/>
            </a:solidFill>
            <a:prstDash val="solid"/>
            <a:headEnd type="none" len="sm" w="sm"/>
            <a:tailEnd type="triangle" len="med" w="lg"/>
          </a:ln>
        </p:spPr>
      </p:sp>
      <p:sp>
        <p:nvSpPr>
          <p:cNvPr name="AutoShape 4" id="4"/>
          <p:cNvSpPr/>
          <p:nvPr/>
        </p:nvSpPr>
        <p:spPr>
          <a:xfrm rot="5400000">
            <a:off x="2984688" y="5352104"/>
            <a:ext cx="7055242" cy="0"/>
          </a:xfrm>
          <a:prstGeom prst="line">
            <a:avLst/>
          </a:prstGeom>
          <a:ln cap="flat" w="66675">
            <a:solidFill>
              <a:srgbClr val="000000"/>
            </a:solidFill>
            <a:prstDash val="solid"/>
            <a:headEnd type="none" len="sm" w="sm"/>
            <a:tailEnd type="triangle" len="med" w="lg"/>
          </a:ln>
        </p:spPr>
      </p:sp>
      <p:sp>
        <p:nvSpPr>
          <p:cNvPr name="TextBox 5" id="5"/>
          <p:cNvSpPr txBox="true"/>
          <p:nvPr/>
        </p:nvSpPr>
        <p:spPr>
          <a:xfrm rot="0">
            <a:off x="6936171" y="3890447"/>
            <a:ext cx="10238884" cy="2152650"/>
          </a:xfrm>
          <a:prstGeom prst="rect">
            <a:avLst/>
          </a:prstGeom>
        </p:spPr>
        <p:txBody>
          <a:bodyPr anchor="t" rtlCol="false" tIns="0" lIns="0" bIns="0" rIns="0">
            <a:spAutoFit/>
          </a:bodyPr>
          <a:lstStyle/>
          <a:p>
            <a:pPr algn="just" marL="0" indent="0" lvl="0">
              <a:lnSpc>
                <a:spcPts val="4079"/>
              </a:lnSpc>
            </a:pPr>
            <a:r>
              <a:rPr lang="en-US" sz="3399">
                <a:solidFill>
                  <a:srgbClr val="000000"/>
                </a:solidFill>
                <a:latin typeface="Rugrats Sans"/>
              </a:rPr>
              <a:t>Mahasiswa pada semester 1 dan 2 merasa kelelahan dan tidak sanggup untuk meneruskan perkuliahan di jurusan yang telah dipilihnya. Akhirnya, mereka memilih untuk mengundurkan diri.</a:t>
            </a:r>
          </a:p>
        </p:txBody>
      </p:sp>
      <p:grpSp>
        <p:nvGrpSpPr>
          <p:cNvPr name="Group 6" id="6"/>
          <p:cNvGrpSpPr/>
          <p:nvPr/>
        </p:nvGrpSpPr>
        <p:grpSpPr>
          <a:xfrm rot="0">
            <a:off x="9144000" y="1448797"/>
            <a:ext cx="5812897" cy="1304306"/>
            <a:chOff x="0" y="0"/>
            <a:chExt cx="1530969" cy="343521"/>
          </a:xfrm>
        </p:grpSpPr>
        <p:sp>
          <p:nvSpPr>
            <p:cNvPr name="Freeform 7" id="7"/>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8" id="8"/>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186055" y="1586600"/>
            <a:ext cx="5770842"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Kesatriaan</a:t>
            </a:r>
          </a:p>
        </p:txBody>
      </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95975" y="338226"/>
            <a:ext cx="1615296" cy="1762724"/>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458084" y="8383957"/>
            <a:ext cx="1433941" cy="1564817"/>
          </a:xfrm>
          <a:prstGeom prst="rect">
            <a:avLst/>
          </a:prstGeom>
        </p:spPr>
      </p:pic>
      <p:sp>
        <p:nvSpPr>
          <p:cNvPr name="TextBox 12" id="12"/>
          <p:cNvSpPr txBox="true"/>
          <p:nvPr/>
        </p:nvSpPr>
        <p:spPr>
          <a:xfrm rot="0">
            <a:off x="6936171" y="3187502"/>
            <a:ext cx="9027695" cy="645795"/>
          </a:xfrm>
          <a:prstGeom prst="rect">
            <a:avLst/>
          </a:prstGeom>
        </p:spPr>
        <p:txBody>
          <a:bodyPr anchor="t" rtlCol="false" tIns="0" lIns="0" bIns="0" rIns="0">
            <a:spAutoFit/>
          </a:bodyPr>
          <a:lstStyle/>
          <a:p>
            <a:pPr marL="0" indent="0" lvl="0">
              <a:lnSpc>
                <a:spcPts val="4800"/>
              </a:lnSpc>
            </a:pPr>
            <a:r>
              <a:rPr lang="en-US" sz="4800">
                <a:solidFill>
                  <a:srgbClr val="000000"/>
                </a:solidFill>
                <a:latin typeface="Bobby Jones"/>
              </a:rPr>
              <a:t>Contoh isu </a:t>
            </a:r>
          </a:p>
        </p:txBody>
      </p:sp>
      <p:sp>
        <p:nvSpPr>
          <p:cNvPr name="TextBox 13" id="13"/>
          <p:cNvSpPr txBox="true"/>
          <p:nvPr/>
        </p:nvSpPr>
        <p:spPr>
          <a:xfrm rot="0">
            <a:off x="6936171" y="6354130"/>
            <a:ext cx="2851240" cy="645795"/>
          </a:xfrm>
          <a:prstGeom prst="rect">
            <a:avLst/>
          </a:prstGeom>
        </p:spPr>
        <p:txBody>
          <a:bodyPr anchor="t" rtlCol="false" tIns="0" lIns="0" bIns="0" rIns="0">
            <a:spAutoFit/>
          </a:bodyPr>
          <a:lstStyle/>
          <a:p>
            <a:pPr marL="0" indent="0" lvl="0">
              <a:lnSpc>
                <a:spcPts val="4800"/>
              </a:lnSpc>
            </a:pPr>
            <a:r>
              <a:rPr lang="en-US" sz="4800">
                <a:solidFill>
                  <a:srgbClr val="000000"/>
                </a:solidFill>
                <a:latin typeface="Bobby Jones"/>
              </a:rPr>
              <a:t>solusi </a:t>
            </a:r>
          </a:p>
        </p:txBody>
      </p:sp>
      <p:sp>
        <p:nvSpPr>
          <p:cNvPr name="TextBox 14" id="14"/>
          <p:cNvSpPr txBox="true"/>
          <p:nvPr/>
        </p:nvSpPr>
        <p:spPr>
          <a:xfrm rot="0">
            <a:off x="6936171" y="7013716"/>
            <a:ext cx="10238884" cy="2152650"/>
          </a:xfrm>
          <a:prstGeom prst="rect">
            <a:avLst/>
          </a:prstGeom>
        </p:spPr>
        <p:txBody>
          <a:bodyPr anchor="t" rtlCol="false" tIns="0" lIns="0" bIns="0" rIns="0">
            <a:spAutoFit/>
          </a:bodyPr>
          <a:lstStyle/>
          <a:p>
            <a:pPr algn="just" marL="0" indent="0" lvl="0">
              <a:lnSpc>
                <a:spcPts val="4079"/>
              </a:lnSpc>
            </a:pPr>
            <a:r>
              <a:rPr lang="en-US" sz="3399">
                <a:solidFill>
                  <a:srgbClr val="000000"/>
                </a:solidFill>
                <a:latin typeface="Rugrats Sans"/>
              </a:rPr>
              <a:t>Menenangkan diri dan membicarakan masalah yang dihadapi kepada orang lain. Selain itu, mencari teman positif dan meyakini bahwa tantangan yang dihadapi pasti dapat diselesaikan.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314582">
            <a:off x="15169931" y="-1860128"/>
            <a:ext cx="5823003" cy="5641034"/>
          </a:xfrm>
          <a:prstGeom prst="rect">
            <a:avLst/>
          </a:prstGeom>
        </p:spPr>
      </p:pic>
      <p:sp>
        <p:nvSpPr>
          <p:cNvPr name="TextBox 3" id="3"/>
          <p:cNvSpPr txBox="true"/>
          <p:nvPr/>
        </p:nvSpPr>
        <p:spPr>
          <a:xfrm rot="0">
            <a:off x="5440719" y="6686292"/>
            <a:ext cx="11818581" cy="2562225"/>
          </a:xfrm>
          <a:prstGeom prst="rect">
            <a:avLst/>
          </a:prstGeom>
        </p:spPr>
        <p:txBody>
          <a:bodyPr anchor="t" rtlCol="false" tIns="0" lIns="0" bIns="0" rIns="0">
            <a:spAutoFit/>
          </a:bodyPr>
          <a:lstStyle/>
          <a:p>
            <a:pPr algn="just" marL="0" indent="0" lvl="0">
              <a:lnSpc>
                <a:spcPts val="3959"/>
              </a:lnSpc>
            </a:pPr>
            <a:r>
              <a:rPr lang="en-US" sz="3299">
                <a:solidFill>
                  <a:srgbClr val="000000"/>
                </a:solidFill>
                <a:latin typeface="Rugrats Sans"/>
              </a:rPr>
              <a:t> Mahasiswa dapat mencoba untuk mengatur jadwal harian mereka untuk memasukkan waktu untuk beribadah. Menjadwalkan waktu untuk beribadah dapat membantu memprioritaskan kegiatan agama dalam rutinitas harian mereka.</a:t>
            </a:r>
          </a:p>
        </p:txBody>
      </p:sp>
      <p:grpSp>
        <p:nvGrpSpPr>
          <p:cNvPr name="Group 4" id="4"/>
          <p:cNvGrpSpPr/>
          <p:nvPr/>
        </p:nvGrpSpPr>
        <p:grpSpPr>
          <a:xfrm rot="0">
            <a:off x="2590170" y="415974"/>
            <a:ext cx="12436269" cy="1209056"/>
            <a:chOff x="0" y="0"/>
            <a:chExt cx="3275396" cy="318435"/>
          </a:xfrm>
        </p:grpSpPr>
        <p:sp>
          <p:nvSpPr>
            <p:cNvPr name="Freeform 5" id="5"/>
            <p:cNvSpPr/>
            <p:nvPr/>
          </p:nvSpPr>
          <p:spPr>
            <a:xfrm>
              <a:off x="0" y="0"/>
              <a:ext cx="3275396" cy="318435"/>
            </a:xfrm>
            <a:custGeom>
              <a:avLst/>
              <a:gdLst/>
              <a:ahLst/>
              <a:cxnLst/>
              <a:rect r="r" b="b" t="t" l="l"/>
              <a:pathLst>
                <a:path h="318435" w="3275396">
                  <a:moveTo>
                    <a:pt x="3072196" y="0"/>
                  </a:moveTo>
                  <a:lnTo>
                    <a:pt x="203200" y="0"/>
                  </a:lnTo>
                  <a:lnTo>
                    <a:pt x="0" y="159217"/>
                  </a:lnTo>
                  <a:lnTo>
                    <a:pt x="203200" y="318435"/>
                  </a:lnTo>
                  <a:lnTo>
                    <a:pt x="3072196" y="318435"/>
                  </a:lnTo>
                  <a:lnTo>
                    <a:pt x="3275396" y="159217"/>
                  </a:lnTo>
                  <a:lnTo>
                    <a:pt x="3072196" y="0"/>
                  </a:lnTo>
                  <a:close/>
                </a:path>
              </a:pathLst>
            </a:custGeom>
            <a:solidFill>
              <a:srgbClr val="FFFFFF"/>
            </a:solidFill>
            <a:ln w="66675">
              <a:solidFill>
                <a:srgbClr val="000000"/>
              </a:solidFill>
            </a:ln>
          </p:spPr>
        </p:sp>
        <p:sp>
          <p:nvSpPr>
            <p:cNvPr name="TextBox 6" id="6"/>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303575" y="446040"/>
            <a:ext cx="1623060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Transedensi</a:t>
            </a: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91488" y="268335"/>
            <a:ext cx="2342860" cy="1520729"/>
          </a:xfrm>
          <a:prstGeom prst="rect">
            <a:avLst/>
          </a:prstGeom>
        </p:spPr>
      </p:pic>
      <p:sp>
        <p:nvSpPr>
          <p:cNvPr name="TextBox 9" id="9"/>
          <p:cNvSpPr txBox="true"/>
          <p:nvPr/>
        </p:nvSpPr>
        <p:spPr>
          <a:xfrm rot="0">
            <a:off x="1082091" y="3168179"/>
            <a:ext cx="12027363" cy="3181350"/>
          </a:xfrm>
          <a:prstGeom prst="rect">
            <a:avLst/>
          </a:prstGeom>
        </p:spPr>
        <p:txBody>
          <a:bodyPr anchor="t" rtlCol="false" tIns="0" lIns="0" bIns="0" rIns="0">
            <a:spAutoFit/>
          </a:bodyPr>
          <a:lstStyle/>
          <a:p>
            <a:pPr algn="just">
              <a:lnSpc>
                <a:spcPts val="4079"/>
              </a:lnSpc>
            </a:pPr>
            <a:r>
              <a:rPr lang="en-US" sz="3399">
                <a:solidFill>
                  <a:srgbClr val="000000"/>
                </a:solidFill>
                <a:latin typeface="Rugrats Sans"/>
              </a:rPr>
              <a:t>Banyak Mahasiswa yang terlalu sibuk dengan akademik dan kehidupan kuliah, seperti mengerjakan tugas dan organisasi sehingga mengalami kesulitan untuk meluangkan waktu beribadah, sehingga hubungan vertikal antara manusia dan tuhan terabaikan.</a:t>
            </a:r>
          </a:p>
          <a:p>
            <a:pPr algn="just" marL="0" indent="0" lvl="0">
              <a:lnSpc>
                <a:spcPts val="4079"/>
              </a:lnSpc>
            </a:pPr>
          </a:p>
        </p:txBody>
      </p:sp>
      <p:sp>
        <p:nvSpPr>
          <p:cNvPr name="TextBox 10" id="10"/>
          <p:cNvSpPr txBox="true"/>
          <p:nvPr/>
        </p:nvSpPr>
        <p:spPr>
          <a:xfrm rot="0">
            <a:off x="1082091" y="2303901"/>
            <a:ext cx="12027363"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Contoh isu </a:t>
            </a:r>
          </a:p>
        </p:txBody>
      </p:sp>
      <p:sp>
        <p:nvSpPr>
          <p:cNvPr name="TextBox 11" id="11"/>
          <p:cNvSpPr txBox="true"/>
          <p:nvPr/>
        </p:nvSpPr>
        <p:spPr>
          <a:xfrm rot="0">
            <a:off x="5440719" y="5820805"/>
            <a:ext cx="11818581"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solusi</a:t>
            </a:r>
          </a:p>
        </p:txBody>
      </p:sp>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77672">
            <a:off x="452148" y="578752"/>
            <a:ext cx="1702854" cy="1753876"/>
          </a:xfrm>
          <a:prstGeom prst="rect">
            <a:avLst/>
          </a:prstGeom>
        </p:spPr>
      </p:pic>
      <p:pic>
        <p:nvPicPr>
          <p:cNvPr name="Picture 13" id="1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300311">
            <a:off x="-2911502" y="6028486"/>
            <a:ext cx="5823003" cy="5641034"/>
          </a:xfrm>
          <a:prstGeom prst="rect">
            <a:avLst/>
          </a:prstGeom>
        </p:spPr>
      </p:pic>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E1A4"/>
        </a:solidFill>
      </p:bgPr>
    </p:bg>
    <p:spTree>
      <p:nvGrpSpPr>
        <p:cNvPr id="1" name=""/>
        <p:cNvGrpSpPr/>
        <p:nvPr/>
      </p:nvGrpSpPr>
      <p:grpSpPr>
        <a:xfrm>
          <a:off x="0" y="0"/>
          <a:ext cx="0" cy="0"/>
          <a:chOff x="0" y="0"/>
          <a:chExt cx="0" cy="0"/>
        </a:xfrm>
      </p:grpSpPr>
      <p:grpSp>
        <p:nvGrpSpPr>
          <p:cNvPr name="Group 2" id="2"/>
          <p:cNvGrpSpPr/>
          <p:nvPr/>
        </p:nvGrpSpPr>
        <p:grpSpPr>
          <a:xfrm rot="0">
            <a:off x="13421931" y="2871252"/>
            <a:ext cx="3837369" cy="2735398"/>
            <a:chOff x="0" y="0"/>
            <a:chExt cx="955529" cy="681131"/>
          </a:xfrm>
        </p:grpSpPr>
        <p:sp>
          <p:nvSpPr>
            <p:cNvPr name="Freeform 3" id="3"/>
            <p:cNvSpPr/>
            <p:nvPr/>
          </p:nvSpPr>
          <p:spPr>
            <a:xfrm>
              <a:off x="0" y="0"/>
              <a:ext cx="955529" cy="681131"/>
            </a:xfrm>
            <a:custGeom>
              <a:avLst/>
              <a:gdLst/>
              <a:ahLst/>
              <a:cxnLst/>
              <a:rect r="r" b="b" t="t" l="l"/>
              <a:pathLst>
                <a:path h="681131" w="955529">
                  <a:moveTo>
                    <a:pt x="0" y="0"/>
                  </a:moveTo>
                  <a:lnTo>
                    <a:pt x="955529" y="0"/>
                  </a:lnTo>
                  <a:lnTo>
                    <a:pt x="955529" y="681131"/>
                  </a:lnTo>
                  <a:lnTo>
                    <a:pt x="0" y="681131"/>
                  </a:lnTo>
                  <a:close/>
                </a:path>
              </a:pathLst>
            </a:custGeom>
            <a:solidFill>
              <a:srgbClr val="FFCA5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712" b="45287"/>
          <a:stretch>
            <a:fillRect/>
          </a:stretch>
        </p:blipFill>
        <p:spPr>
          <a:xfrm flipH="false" flipV="false" rot="0">
            <a:off x="14535613" y="3304893"/>
            <a:ext cx="1624191" cy="2163181"/>
          </a:xfrm>
          <a:prstGeom prst="rect">
            <a:avLst/>
          </a:prstGeom>
        </p:spPr>
      </p:pic>
      <p:grpSp>
        <p:nvGrpSpPr>
          <p:cNvPr name="Group 6" id="6"/>
          <p:cNvGrpSpPr/>
          <p:nvPr/>
        </p:nvGrpSpPr>
        <p:grpSpPr>
          <a:xfrm rot="0">
            <a:off x="13421931" y="2411594"/>
            <a:ext cx="3837369" cy="893299"/>
            <a:chOff x="0" y="0"/>
            <a:chExt cx="955529" cy="222437"/>
          </a:xfrm>
        </p:grpSpPr>
        <p:sp>
          <p:nvSpPr>
            <p:cNvPr name="Freeform 7" id="7"/>
            <p:cNvSpPr/>
            <p:nvPr/>
          </p:nvSpPr>
          <p:spPr>
            <a:xfrm>
              <a:off x="0" y="0"/>
              <a:ext cx="955529" cy="222437"/>
            </a:xfrm>
            <a:custGeom>
              <a:avLst/>
              <a:gdLst/>
              <a:ahLst/>
              <a:cxnLst/>
              <a:rect r="r" b="b" t="t" l="l"/>
              <a:pathLst>
                <a:path h="222437" w="955529">
                  <a:moveTo>
                    <a:pt x="0" y="0"/>
                  </a:moveTo>
                  <a:lnTo>
                    <a:pt x="955529" y="0"/>
                  </a:lnTo>
                  <a:lnTo>
                    <a:pt x="955529" y="222437"/>
                  </a:lnTo>
                  <a:lnTo>
                    <a:pt x="0" y="222437"/>
                  </a:lnTo>
                  <a:close/>
                </a:path>
              </a:pathLst>
            </a:custGeom>
            <a:solidFill>
              <a:srgbClr val="FFFFFF"/>
            </a:solidFill>
            <a:ln w="66675">
              <a:solidFill>
                <a:srgbClr val="000000"/>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8700" y="6457920"/>
            <a:ext cx="3851556" cy="3195403"/>
            <a:chOff x="0" y="0"/>
            <a:chExt cx="959062" cy="795675"/>
          </a:xfrm>
        </p:grpSpPr>
        <p:sp>
          <p:nvSpPr>
            <p:cNvPr name="Freeform 10" id="10"/>
            <p:cNvSpPr/>
            <p:nvPr/>
          </p:nvSpPr>
          <p:spPr>
            <a:xfrm>
              <a:off x="0" y="0"/>
              <a:ext cx="959062" cy="795675"/>
            </a:xfrm>
            <a:custGeom>
              <a:avLst/>
              <a:gdLst/>
              <a:ahLst/>
              <a:cxnLst/>
              <a:rect r="r" b="b" t="t" l="l"/>
              <a:pathLst>
                <a:path h="795675" w="959062">
                  <a:moveTo>
                    <a:pt x="0" y="0"/>
                  </a:moveTo>
                  <a:lnTo>
                    <a:pt x="959062" y="0"/>
                  </a:lnTo>
                  <a:lnTo>
                    <a:pt x="959062" y="795675"/>
                  </a:lnTo>
                  <a:lnTo>
                    <a:pt x="0" y="795675"/>
                  </a:lnTo>
                  <a:close/>
                </a:path>
              </a:pathLst>
            </a:custGeom>
            <a:solidFill>
              <a:srgbClr val="FFCA5D"/>
            </a:solidFill>
            <a:ln w="66675">
              <a:solidFill>
                <a:srgbClr val="000000"/>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712" b="45287"/>
          <a:stretch>
            <a:fillRect/>
          </a:stretch>
        </p:blipFill>
        <p:spPr>
          <a:xfrm flipH="false" flipV="false" rot="0">
            <a:off x="1294725" y="7165613"/>
            <a:ext cx="1764498" cy="2350049"/>
          </a:xfrm>
          <a:prstGeom prst="rect">
            <a:avLst/>
          </a:prstGeom>
        </p:spPr>
      </p:pic>
      <p:grpSp>
        <p:nvGrpSpPr>
          <p:cNvPr name="Group 13" id="13"/>
          <p:cNvGrpSpPr/>
          <p:nvPr/>
        </p:nvGrpSpPr>
        <p:grpSpPr>
          <a:xfrm rot="0">
            <a:off x="2724061" y="6912981"/>
            <a:ext cx="1960885" cy="1331109"/>
            <a:chOff x="0" y="0"/>
            <a:chExt cx="954141" cy="647700"/>
          </a:xfrm>
        </p:grpSpPr>
        <p:sp>
          <p:nvSpPr>
            <p:cNvPr name="Freeform 14" id="14"/>
            <p:cNvSpPr/>
            <p:nvPr/>
          </p:nvSpPr>
          <p:spPr>
            <a:xfrm>
              <a:off x="0" y="0"/>
              <a:ext cx="954152" cy="647700"/>
            </a:xfrm>
            <a:custGeom>
              <a:avLst/>
              <a:gdLst/>
              <a:ahLst/>
              <a:cxnLst/>
              <a:rect r="r" b="b" t="t" l="l"/>
              <a:pathLst>
                <a:path h="647700" w="954152">
                  <a:moveTo>
                    <a:pt x="669304" y="0"/>
                  </a:moveTo>
                  <a:lnTo>
                    <a:pt x="282407" y="0"/>
                  </a:lnTo>
                  <a:cubicBezTo>
                    <a:pt x="126426" y="0"/>
                    <a:pt x="0" y="123512"/>
                    <a:pt x="0" y="241300"/>
                  </a:cubicBezTo>
                  <a:cubicBezTo>
                    <a:pt x="0" y="322669"/>
                    <a:pt x="66279" y="417810"/>
                    <a:pt x="162037" y="461951"/>
                  </a:cubicBezTo>
                  <a:lnTo>
                    <a:pt x="162037" y="647700"/>
                  </a:lnTo>
                  <a:lnTo>
                    <a:pt x="353844" y="488232"/>
                  </a:lnTo>
                  <a:lnTo>
                    <a:pt x="669304" y="488232"/>
                  </a:lnTo>
                  <a:cubicBezTo>
                    <a:pt x="827704" y="488232"/>
                    <a:pt x="954141" y="364720"/>
                    <a:pt x="954141" y="241300"/>
                  </a:cubicBezTo>
                  <a:cubicBezTo>
                    <a:pt x="954152" y="123512"/>
                    <a:pt x="827704" y="0"/>
                    <a:pt x="669304" y="0"/>
                  </a:cubicBezTo>
                  <a:close/>
                </a:path>
              </a:pathLst>
            </a:custGeom>
            <a:solidFill>
              <a:srgbClr val="FFFFFF"/>
            </a:solidFill>
            <a:ln w="66675">
              <a:solidFill>
                <a:srgbClr val="000000"/>
              </a:solidFill>
            </a:ln>
          </p:spPr>
        </p:sp>
        <p:sp>
          <p:nvSpPr>
            <p:cNvPr name="TextBox 15" id="15"/>
            <p:cNvSpPr txBox="true"/>
            <p:nvPr/>
          </p:nvSpPr>
          <p:spPr>
            <a:xfrm>
              <a:off x="0" y="0"/>
              <a:ext cx="812800" cy="5207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82091" y="3209643"/>
            <a:ext cx="12339840" cy="2667000"/>
          </a:xfrm>
          <a:prstGeom prst="rect">
            <a:avLst/>
          </a:prstGeom>
        </p:spPr>
        <p:txBody>
          <a:bodyPr anchor="t" rtlCol="false" tIns="0" lIns="0" bIns="0" rIns="0">
            <a:spAutoFit/>
          </a:bodyPr>
          <a:lstStyle/>
          <a:p>
            <a:pPr marL="0" indent="0" lvl="0">
              <a:lnSpc>
                <a:spcPts val="4079"/>
              </a:lnSpc>
            </a:pPr>
            <a:r>
              <a:rPr lang="en-US" sz="3399">
                <a:solidFill>
                  <a:srgbClr val="000000"/>
                </a:solidFill>
                <a:latin typeface="Rugrats Sans"/>
              </a:rPr>
              <a:t>Mahasiswa tahun pertama merasa kesulitan mencari kesempatan berkomunikasi dan menjalin hubungan baru dengan teman-temannya karena dia sudah terbiasa sendiri semenjak pandemi. Jika hal ini terus berlanjut, dapat berdampak negatif terhadap kesehatan mental dan prestasi akademiknya.</a:t>
            </a:r>
          </a:p>
        </p:txBody>
      </p:sp>
      <p:sp>
        <p:nvSpPr>
          <p:cNvPr name="TextBox 17" id="17"/>
          <p:cNvSpPr txBox="true"/>
          <p:nvPr/>
        </p:nvSpPr>
        <p:spPr>
          <a:xfrm rot="0">
            <a:off x="1082091" y="2446541"/>
            <a:ext cx="12027363" cy="758826"/>
          </a:xfrm>
          <a:prstGeom prst="rect">
            <a:avLst/>
          </a:prstGeom>
        </p:spPr>
        <p:txBody>
          <a:bodyPr anchor="t" rtlCol="false" tIns="0" lIns="0" bIns="0" rIns="0">
            <a:spAutoFit/>
          </a:bodyPr>
          <a:lstStyle/>
          <a:p>
            <a:pPr algn="ctr" marL="0" indent="0" lvl="0">
              <a:lnSpc>
                <a:spcPts val="5500"/>
              </a:lnSpc>
            </a:pPr>
            <a:r>
              <a:rPr lang="en-US" sz="5500">
                <a:solidFill>
                  <a:srgbClr val="000000"/>
                </a:solidFill>
                <a:latin typeface="Bobby Jones"/>
              </a:rPr>
              <a:t>contoh isu </a:t>
            </a:r>
          </a:p>
        </p:txBody>
      </p:sp>
      <p:sp>
        <p:nvSpPr>
          <p:cNvPr name="TextBox 18" id="18"/>
          <p:cNvSpPr txBox="true"/>
          <p:nvPr/>
        </p:nvSpPr>
        <p:spPr>
          <a:xfrm rot="0">
            <a:off x="5302835" y="7500673"/>
            <a:ext cx="12067159" cy="2152650"/>
          </a:xfrm>
          <a:prstGeom prst="rect">
            <a:avLst/>
          </a:prstGeom>
        </p:spPr>
        <p:txBody>
          <a:bodyPr anchor="t" rtlCol="false" tIns="0" lIns="0" bIns="0" rIns="0">
            <a:spAutoFit/>
          </a:bodyPr>
          <a:lstStyle/>
          <a:p>
            <a:pPr>
              <a:lnSpc>
                <a:spcPts val="4079"/>
              </a:lnSpc>
            </a:pPr>
            <a:r>
              <a:rPr lang="en-US" sz="3399">
                <a:solidFill>
                  <a:srgbClr val="000000"/>
                </a:solidFill>
                <a:latin typeface="Rugrats Sans"/>
              </a:rPr>
              <a:t>Meningkatkan kepercayaan diri dan skill komunikasi dengan:</a:t>
            </a:r>
          </a:p>
          <a:p>
            <a:pPr marL="0" indent="0" lvl="0">
              <a:lnSpc>
                <a:spcPts val="4079"/>
              </a:lnSpc>
            </a:pPr>
            <a:r>
              <a:rPr lang="en-US" sz="3399">
                <a:solidFill>
                  <a:srgbClr val="000000"/>
                </a:solidFill>
                <a:latin typeface="Rugrats Sans"/>
              </a:rPr>
              <a:t>Volunteering untuk mengikuti program kemasyarakatan yang diselenggarakan oleh BEM UI, mengikuti mentoring program dari fakultas, dan aktif dalam kegiatan organisasi atau kepanitiaan.</a:t>
            </a:r>
          </a:p>
        </p:txBody>
      </p:sp>
      <p:sp>
        <p:nvSpPr>
          <p:cNvPr name="TextBox 19" id="19"/>
          <p:cNvSpPr txBox="true"/>
          <p:nvPr/>
        </p:nvSpPr>
        <p:spPr>
          <a:xfrm rot="0">
            <a:off x="5427124" y="6664299"/>
            <a:ext cx="11818581" cy="749300"/>
          </a:xfrm>
          <a:prstGeom prst="rect">
            <a:avLst/>
          </a:prstGeom>
        </p:spPr>
        <p:txBody>
          <a:bodyPr anchor="t" rtlCol="false" tIns="0" lIns="0" bIns="0" rIns="0">
            <a:spAutoFit/>
          </a:bodyPr>
          <a:lstStyle/>
          <a:p>
            <a:pPr algn="ctr" marL="0" indent="0" lvl="0">
              <a:lnSpc>
                <a:spcPts val="5499"/>
              </a:lnSpc>
            </a:pPr>
            <a:r>
              <a:rPr lang="en-US" sz="5499">
                <a:solidFill>
                  <a:srgbClr val="000000"/>
                </a:solidFill>
                <a:latin typeface="Bobby Jones"/>
              </a:rPr>
              <a:t>solusi </a:t>
            </a:r>
          </a:p>
        </p:txBody>
      </p:sp>
      <p:grpSp>
        <p:nvGrpSpPr>
          <p:cNvPr name="Group 20" id="20"/>
          <p:cNvGrpSpPr/>
          <p:nvPr/>
        </p:nvGrpSpPr>
        <p:grpSpPr>
          <a:xfrm rot="0">
            <a:off x="2590170" y="415974"/>
            <a:ext cx="12436269" cy="1209056"/>
            <a:chOff x="0" y="0"/>
            <a:chExt cx="3275396" cy="318435"/>
          </a:xfrm>
        </p:grpSpPr>
        <p:sp>
          <p:nvSpPr>
            <p:cNvPr name="Freeform 21" id="21"/>
            <p:cNvSpPr/>
            <p:nvPr/>
          </p:nvSpPr>
          <p:spPr>
            <a:xfrm>
              <a:off x="0" y="0"/>
              <a:ext cx="3275396" cy="318435"/>
            </a:xfrm>
            <a:custGeom>
              <a:avLst/>
              <a:gdLst/>
              <a:ahLst/>
              <a:cxnLst/>
              <a:rect r="r" b="b" t="t" l="l"/>
              <a:pathLst>
                <a:path h="318435" w="3275396">
                  <a:moveTo>
                    <a:pt x="3072196" y="0"/>
                  </a:moveTo>
                  <a:lnTo>
                    <a:pt x="203200" y="0"/>
                  </a:lnTo>
                  <a:lnTo>
                    <a:pt x="0" y="159217"/>
                  </a:lnTo>
                  <a:lnTo>
                    <a:pt x="203200" y="318435"/>
                  </a:lnTo>
                  <a:lnTo>
                    <a:pt x="3072196" y="318435"/>
                  </a:lnTo>
                  <a:lnTo>
                    <a:pt x="3275396" y="159217"/>
                  </a:lnTo>
                  <a:lnTo>
                    <a:pt x="3072196" y="0"/>
                  </a:lnTo>
                  <a:close/>
                </a:path>
              </a:pathLst>
            </a:custGeom>
            <a:solidFill>
              <a:srgbClr val="FFFFFF"/>
            </a:solidFill>
            <a:ln w="66675">
              <a:solidFill>
                <a:srgbClr val="000000"/>
              </a:solidFill>
            </a:ln>
          </p:spPr>
        </p:sp>
        <p:sp>
          <p:nvSpPr>
            <p:cNvPr name="TextBox 22" id="22"/>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303575" y="446040"/>
            <a:ext cx="16230600" cy="10096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sebagai mahasiswa ui</a:t>
            </a:r>
          </a:p>
        </p:txBody>
      </p:sp>
      <p:pic>
        <p:nvPicPr>
          <p:cNvPr name="Picture 24" id="2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91488" y="268335"/>
            <a:ext cx="2342860" cy="1520729"/>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36061" y="650504"/>
            <a:ext cx="12415877" cy="8985991"/>
          </a:xfrm>
          <a:prstGeom prst="rect">
            <a:avLst/>
          </a:prstGeom>
        </p:spPr>
      </p:pic>
      <p:sp>
        <p:nvSpPr>
          <p:cNvPr name="TextBox 3" id="3"/>
          <p:cNvSpPr txBox="true"/>
          <p:nvPr/>
        </p:nvSpPr>
        <p:spPr>
          <a:xfrm rot="0">
            <a:off x="1190145" y="4355410"/>
            <a:ext cx="16230600" cy="1358913"/>
          </a:xfrm>
          <a:prstGeom prst="rect">
            <a:avLst/>
          </a:prstGeom>
        </p:spPr>
        <p:txBody>
          <a:bodyPr anchor="t" rtlCol="false" tIns="0" lIns="0" bIns="0" rIns="0">
            <a:spAutoFit/>
          </a:bodyPr>
          <a:lstStyle/>
          <a:p>
            <a:pPr algn="ctr">
              <a:lnSpc>
                <a:spcPts val="10000"/>
              </a:lnSpc>
            </a:pPr>
            <a:r>
              <a:rPr lang="en-US" sz="10000">
                <a:solidFill>
                  <a:srgbClr val="000000"/>
                </a:solidFill>
                <a:latin typeface="Bobby Jones"/>
              </a:rPr>
              <a:t>karakter</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083711" y="6809706"/>
            <a:ext cx="5823003" cy="564103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4045546" y="-2313098"/>
            <a:ext cx="5823003" cy="564103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568135">
            <a:off x="-2106043" y="-1800261"/>
            <a:ext cx="6859648" cy="490153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77264">
            <a:off x="13298938" y="7185730"/>
            <a:ext cx="6859648" cy="490153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03386" y="8381362"/>
            <a:ext cx="1043951" cy="1577399"/>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4424827" y="650504"/>
            <a:ext cx="1463636" cy="1757641"/>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401866" y="410108"/>
            <a:ext cx="1445471" cy="1577399"/>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28906" y="4505367"/>
            <a:ext cx="1907130" cy="1709482"/>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5400000">
            <a:off x="15859057" y="4129584"/>
            <a:ext cx="1538637" cy="1584739"/>
          </a:xfrm>
          <a:prstGeom prst="rect">
            <a:avLst/>
          </a:prstGeom>
        </p:spPr>
      </p:pic>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156645" y="8697692"/>
            <a:ext cx="2061895" cy="1327111"/>
          </a:xfrm>
          <a:prstGeom prst="rect">
            <a:avLst/>
          </a:prstGeom>
        </p:spPr>
      </p:pic>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E1A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534759" y="1607078"/>
            <a:ext cx="2287090" cy="1484529"/>
          </a:xfrm>
          <a:prstGeom prst="rect">
            <a:avLst/>
          </a:prstGeom>
        </p:spPr>
      </p:pic>
      <p:sp>
        <p:nvSpPr>
          <p:cNvPr name="TextBox 6" id="6"/>
          <p:cNvSpPr txBox="true"/>
          <p:nvPr/>
        </p:nvSpPr>
        <p:spPr>
          <a:xfrm rot="0">
            <a:off x="3039846" y="3721245"/>
            <a:ext cx="12115792" cy="3181350"/>
          </a:xfrm>
          <a:prstGeom prst="rect">
            <a:avLst/>
          </a:prstGeom>
        </p:spPr>
        <p:txBody>
          <a:bodyPr anchor="t" rtlCol="false" tIns="0" lIns="0" bIns="0" rIns="0">
            <a:spAutoFit/>
          </a:bodyPr>
          <a:lstStyle/>
          <a:p>
            <a:pPr algn="just" marL="0" indent="0" lvl="0">
              <a:lnSpc>
                <a:spcPts val="4079"/>
              </a:lnSpc>
            </a:pPr>
            <a:r>
              <a:rPr lang="en-US" sz="3399">
                <a:solidFill>
                  <a:srgbClr val="000000"/>
                </a:solidFill>
                <a:latin typeface="Rugrats Sans"/>
              </a:rPr>
              <a:t>Ternyata masih banyak ditemukan isu-isu yang berkaitan dengan karakter mahasiswa. Isu-isu tersebut dapat diatasi dengan adanya pembinaan karakter yang beberapa diantaranya diberikan dalam pembelajaran MPKT, seperti pentingnya beretika, pembekalan ilmu filsafat, peningkatan logika mahasiswa, dan lain-lain.</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31737" y="1607078"/>
            <a:ext cx="1805306" cy="1631546"/>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31737" y="6902595"/>
            <a:ext cx="2228816" cy="1847131"/>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155638" y="6390491"/>
            <a:ext cx="1666210" cy="2359235"/>
          </a:xfrm>
          <a:prstGeom prst="rect">
            <a:avLst/>
          </a:prstGeom>
        </p:spPr>
      </p:pic>
      <p:grpSp>
        <p:nvGrpSpPr>
          <p:cNvPr name="Group 10" id="10"/>
          <p:cNvGrpSpPr/>
          <p:nvPr/>
        </p:nvGrpSpPr>
        <p:grpSpPr>
          <a:xfrm rot="0">
            <a:off x="6215976" y="2029567"/>
            <a:ext cx="5701246" cy="1209056"/>
            <a:chOff x="0" y="0"/>
            <a:chExt cx="7601662" cy="1612075"/>
          </a:xfrm>
        </p:grpSpPr>
        <p:grpSp>
          <p:nvGrpSpPr>
            <p:cNvPr name="Group 11" id="11"/>
            <p:cNvGrpSpPr/>
            <p:nvPr/>
          </p:nvGrpSpPr>
          <p:grpSpPr>
            <a:xfrm rot="0">
              <a:off x="0" y="0"/>
              <a:ext cx="7601662" cy="1612075"/>
              <a:chOff x="0" y="0"/>
              <a:chExt cx="1501563" cy="318435"/>
            </a:xfrm>
          </p:grpSpPr>
          <p:sp>
            <p:nvSpPr>
              <p:cNvPr name="Freeform 12" id="12"/>
              <p:cNvSpPr/>
              <p:nvPr/>
            </p:nvSpPr>
            <p:spPr>
              <a:xfrm>
                <a:off x="0" y="0"/>
                <a:ext cx="1501563" cy="318435"/>
              </a:xfrm>
              <a:custGeom>
                <a:avLst/>
                <a:gdLst/>
                <a:ahLst/>
                <a:cxnLst/>
                <a:rect r="r" b="b" t="t" l="l"/>
                <a:pathLst>
                  <a:path h="318435" w="1501563">
                    <a:moveTo>
                      <a:pt x="1298363" y="0"/>
                    </a:moveTo>
                    <a:lnTo>
                      <a:pt x="203200" y="0"/>
                    </a:lnTo>
                    <a:lnTo>
                      <a:pt x="0" y="159217"/>
                    </a:lnTo>
                    <a:lnTo>
                      <a:pt x="203200" y="318435"/>
                    </a:lnTo>
                    <a:lnTo>
                      <a:pt x="1298363" y="318435"/>
                    </a:lnTo>
                    <a:lnTo>
                      <a:pt x="1501563" y="159217"/>
                    </a:lnTo>
                    <a:lnTo>
                      <a:pt x="1298363" y="0"/>
                    </a:lnTo>
                    <a:close/>
                  </a:path>
                </a:pathLst>
              </a:custGeom>
              <a:solidFill>
                <a:srgbClr val="FFFFFF"/>
              </a:solidFill>
              <a:ln w="66675">
                <a:solidFill>
                  <a:srgbClr val="000000"/>
                </a:solidFill>
              </a:ln>
            </p:spPr>
          </p:sp>
          <p:sp>
            <p:nvSpPr>
              <p:cNvPr name="TextBox 13" id="13"/>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11230" y="126587"/>
              <a:ext cx="5979202" cy="13398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kesimpulan</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15832" y="4075403"/>
            <a:ext cx="15159721" cy="2667000"/>
          </a:xfrm>
          <a:prstGeom prst="rect">
            <a:avLst/>
          </a:prstGeom>
        </p:spPr>
        <p:txBody>
          <a:bodyPr anchor="t" rtlCol="false" tIns="0" lIns="0" bIns="0" rIns="0">
            <a:spAutoFit/>
          </a:bodyPr>
          <a:lstStyle/>
          <a:p>
            <a:pPr marL="734061" indent="-367031" lvl="1">
              <a:lnSpc>
                <a:spcPts val="4080"/>
              </a:lnSpc>
              <a:buFont typeface="Arial"/>
              <a:buChar char="•"/>
            </a:pPr>
            <a:r>
              <a:rPr lang="en-US" sz="3400">
                <a:solidFill>
                  <a:srgbClr val="000000"/>
                </a:solidFill>
                <a:latin typeface="Rugrats Sans"/>
              </a:rPr>
              <a:t>Revisi, T. (2017). Buku Ajar MPKT A. Depok: Universitas Indonesia.</a:t>
            </a:r>
          </a:p>
          <a:p>
            <a:pPr marL="734061" indent="-367031" lvl="1">
              <a:lnSpc>
                <a:spcPts val="4080"/>
              </a:lnSpc>
              <a:buFont typeface="Arial"/>
              <a:buChar char="•"/>
            </a:pPr>
            <a:r>
              <a:rPr lang="en-US" sz="3400">
                <a:solidFill>
                  <a:srgbClr val="000000"/>
                </a:solidFill>
                <a:latin typeface="Rugrats Sans"/>
              </a:rPr>
              <a:t>Dewi, L. P. (2022, September 24). Kekerasan Seksual dalam Bis Kuning: Pentingnya Bystander dan Regulasi Kekerasan Seksual. Diambil kembali dari Suaramahasiswa: https://suaramahasiswa.com/kekerasan-seksual-di-bikun-ui</a:t>
            </a:r>
          </a:p>
        </p:txBody>
      </p:sp>
      <p:sp>
        <p:nvSpPr>
          <p:cNvPr name="TextBox 6" id="6"/>
          <p:cNvSpPr txBox="true"/>
          <p:nvPr/>
        </p:nvSpPr>
        <p:spPr>
          <a:xfrm rot="0">
            <a:off x="3203521" y="2142606"/>
            <a:ext cx="11880958" cy="939800"/>
          </a:xfrm>
          <a:prstGeom prst="rect">
            <a:avLst/>
          </a:prstGeom>
        </p:spPr>
        <p:txBody>
          <a:bodyPr anchor="t" rtlCol="false" tIns="0" lIns="0" bIns="0" rIns="0">
            <a:spAutoFit/>
          </a:bodyPr>
          <a:lstStyle/>
          <a:p>
            <a:pPr algn="ctr" marL="0" indent="0" lvl="0">
              <a:lnSpc>
                <a:spcPts val="7150"/>
              </a:lnSpc>
            </a:pPr>
            <a:r>
              <a:rPr lang="en-US" sz="6500">
                <a:solidFill>
                  <a:srgbClr val="000000"/>
                </a:solidFill>
                <a:latin typeface="Bobby Jones"/>
              </a:rPr>
              <a:t>DAFTAR ACUAN</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9124991">
            <a:off x="13665690" y="-2176007"/>
            <a:ext cx="6219727" cy="6025361"/>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99127">
            <a:off x="-1822596" y="7755987"/>
            <a:ext cx="5225318" cy="5062027"/>
          </a:xfrm>
          <a:prstGeom prst="rect">
            <a:avLst/>
          </a:prstGeom>
        </p:spPr>
      </p:pic>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E1A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314582">
            <a:off x="14621580" y="-1672312"/>
            <a:ext cx="5823003" cy="5641034"/>
          </a:xfrm>
          <a:prstGeom prst="rect">
            <a:avLst/>
          </a:prstGeom>
        </p:spPr>
      </p:pic>
      <p:sp>
        <p:nvSpPr>
          <p:cNvPr name="TextBox 6" id="6"/>
          <p:cNvSpPr txBox="true"/>
          <p:nvPr/>
        </p:nvSpPr>
        <p:spPr>
          <a:xfrm rot="0">
            <a:off x="3798327" y="3721245"/>
            <a:ext cx="10536543" cy="3181350"/>
          </a:xfrm>
          <a:prstGeom prst="rect">
            <a:avLst/>
          </a:prstGeom>
        </p:spPr>
        <p:txBody>
          <a:bodyPr anchor="t" rtlCol="false" tIns="0" lIns="0" bIns="0" rIns="0">
            <a:spAutoFit/>
          </a:bodyPr>
          <a:lstStyle/>
          <a:p>
            <a:pPr algn="ctr">
              <a:lnSpc>
                <a:spcPts val="4079"/>
              </a:lnSpc>
            </a:pPr>
            <a:r>
              <a:rPr lang="en-US" sz="3399">
                <a:solidFill>
                  <a:srgbClr val="000000"/>
                </a:solidFill>
                <a:latin typeface="Rugrats Sans"/>
              </a:rPr>
              <a:t>Notula hasil diskusi kelompok FG1 dapat diakses melalui tautan berikut:</a:t>
            </a:r>
          </a:p>
          <a:p>
            <a:pPr algn="ctr">
              <a:lnSpc>
                <a:spcPts val="4079"/>
              </a:lnSpc>
            </a:pPr>
          </a:p>
          <a:p>
            <a:pPr algn="ctr" marL="0" indent="0" lvl="0">
              <a:lnSpc>
                <a:spcPts val="4079"/>
              </a:lnSpc>
            </a:pPr>
            <a:r>
              <a:rPr lang="en-US" sz="3399" u="sng">
                <a:solidFill>
                  <a:srgbClr val="000000"/>
                </a:solidFill>
                <a:latin typeface="Rugrats Sans"/>
                <a:hlinkClick r:id="rId4" tooltip="https://drive.google.com/file/d/1eV-bzWazQz5fqeqoDLeLO_lqqYthz80w/view?usp=sharing"/>
              </a:rPr>
              <a:t>https://drive.google.com/file/d/1eV-bzWazQz5fqeqoDLeLO_lqqYthz80w/view?usp=sharing</a:t>
            </a:r>
          </a:p>
        </p:txBody>
      </p:sp>
      <p:grpSp>
        <p:nvGrpSpPr>
          <p:cNvPr name="Group 7" id="7"/>
          <p:cNvGrpSpPr/>
          <p:nvPr/>
        </p:nvGrpSpPr>
        <p:grpSpPr>
          <a:xfrm rot="0">
            <a:off x="6215976" y="2029567"/>
            <a:ext cx="5701246" cy="1209056"/>
            <a:chOff x="0" y="0"/>
            <a:chExt cx="7601662" cy="1612075"/>
          </a:xfrm>
        </p:grpSpPr>
        <p:grpSp>
          <p:nvGrpSpPr>
            <p:cNvPr name="Group 8" id="8"/>
            <p:cNvGrpSpPr/>
            <p:nvPr/>
          </p:nvGrpSpPr>
          <p:grpSpPr>
            <a:xfrm rot="0">
              <a:off x="0" y="0"/>
              <a:ext cx="7601662" cy="1612075"/>
              <a:chOff x="0" y="0"/>
              <a:chExt cx="1501563" cy="318435"/>
            </a:xfrm>
          </p:grpSpPr>
          <p:sp>
            <p:nvSpPr>
              <p:cNvPr name="Freeform 9" id="9"/>
              <p:cNvSpPr/>
              <p:nvPr/>
            </p:nvSpPr>
            <p:spPr>
              <a:xfrm>
                <a:off x="0" y="0"/>
                <a:ext cx="1501563" cy="318435"/>
              </a:xfrm>
              <a:custGeom>
                <a:avLst/>
                <a:gdLst/>
                <a:ahLst/>
                <a:cxnLst/>
                <a:rect r="r" b="b" t="t" l="l"/>
                <a:pathLst>
                  <a:path h="318435" w="1501563">
                    <a:moveTo>
                      <a:pt x="1298363" y="0"/>
                    </a:moveTo>
                    <a:lnTo>
                      <a:pt x="203200" y="0"/>
                    </a:lnTo>
                    <a:lnTo>
                      <a:pt x="0" y="159217"/>
                    </a:lnTo>
                    <a:lnTo>
                      <a:pt x="203200" y="318435"/>
                    </a:lnTo>
                    <a:lnTo>
                      <a:pt x="1298363" y="318435"/>
                    </a:lnTo>
                    <a:lnTo>
                      <a:pt x="1501563" y="159217"/>
                    </a:lnTo>
                    <a:lnTo>
                      <a:pt x="1298363" y="0"/>
                    </a:lnTo>
                    <a:close/>
                  </a:path>
                </a:pathLst>
              </a:custGeom>
              <a:solidFill>
                <a:srgbClr val="FFFFFF"/>
              </a:solidFill>
              <a:ln w="66675">
                <a:solidFill>
                  <a:srgbClr val="000000"/>
                </a:solidFill>
              </a:ln>
            </p:spPr>
          </p:sp>
          <p:sp>
            <p:nvSpPr>
              <p:cNvPr name="TextBox 10" id="10"/>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811230" y="126587"/>
              <a:ext cx="5979202" cy="1339850"/>
            </a:xfrm>
            <a:prstGeom prst="rect">
              <a:avLst/>
            </a:prstGeom>
          </p:spPr>
          <p:txBody>
            <a:bodyPr anchor="t" rtlCol="false" tIns="0" lIns="0" bIns="0" rIns="0">
              <a:spAutoFit/>
            </a:bodyPr>
            <a:lstStyle/>
            <a:p>
              <a:pPr algn="ctr" marL="0" indent="0" lvl="0">
                <a:lnSpc>
                  <a:spcPts val="7800"/>
                </a:lnSpc>
                <a:spcBef>
                  <a:spcPct val="0"/>
                </a:spcBef>
              </a:pPr>
              <a:r>
                <a:rPr lang="en-US" sz="6500">
                  <a:solidFill>
                    <a:srgbClr val="000000"/>
                  </a:solidFill>
                  <a:latin typeface="Bobby Jones"/>
                </a:rPr>
                <a:t>Notula</a:t>
              </a:r>
            </a:p>
          </p:txBody>
        </p:sp>
      </p:grpSp>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95269" y="1148205"/>
            <a:ext cx="1615296" cy="1762724"/>
          </a:xfrm>
          <a:prstGeom prst="rect">
            <a:avLst/>
          </a:prstGeom>
        </p:spPr>
      </p:pic>
      <p:pic>
        <p:nvPicPr>
          <p:cNvPr name="Picture 13" id="1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446598" y="7320104"/>
            <a:ext cx="1615296" cy="1762724"/>
          </a:xfrm>
          <a:prstGeom prst="rect">
            <a:avLst/>
          </a:prstGeom>
        </p:spPr>
      </p:pic>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36061" y="650504"/>
            <a:ext cx="12415877" cy="8985991"/>
          </a:xfrm>
          <a:prstGeom prst="rect">
            <a:avLst/>
          </a:prstGeom>
        </p:spPr>
      </p:pic>
      <p:sp>
        <p:nvSpPr>
          <p:cNvPr name="TextBox 3" id="3"/>
          <p:cNvSpPr txBox="true"/>
          <p:nvPr/>
        </p:nvSpPr>
        <p:spPr>
          <a:xfrm rot="0">
            <a:off x="1028700" y="3911594"/>
            <a:ext cx="16230600" cy="2625738"/>
          </a:xfrm>
          <a:prstGeom prst="rect">
            <a:avLst/>
          </a:prstGeom>
        </p:spPr>
        <p:txBody>
          <a:bodyPr anchor="t" rtlCol="false" tIns="0" lIns="0" bIns="0" rIns="0">
            <a:spAutoFit/>
          </a:bodyPr>
          <a:lstStyle/>
          <a:p>
            <a:pPr algn="ctr">
              <a:lnSpc>
                <a:spcPts val="10000"/>
              </a:lnSpc>
            </a:pPr>
            <a:r>
              <a:rPr lang="en-US" sz="10000">
                <a:solidFill>
                  <a:srgbClr val="000000"/>
                </a:solidFill>
                <a:latin typeface="Bobby Jones"/>
              </a:rPr>
              <a:t>terima </a:t>
            </a:r>
          </a:p>
          <a:p>
            <a:pPr algn="ctr">
              <a:lnSpc>
                <a:spcPts val="10000"/>
              </a:lnSpc>
            </a:pPr>
            <a:r>
              <a:rPr lang="en-US" sz="10000">
                <a:solidFill>
                  <a:srgbClr val="000000"/>
                </a:solidFill>
                <a:latin typeface="Bobby Jones"/>
              </a:rPr>
              <a:t>kasih</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083711" y="6809706"/>
            <a:ext cx="5823003" cy="564103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4045546" y="-2313098"/>
            <a:ext cx="5823003" cy="564103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568135">
            <a:off x="-2106043" y="-1800261"/>
            <a:ext cx="6859648" cy="490153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77264">
            <a:off x="13298938" y="7185730"/>
            <a:ext cx="6859648" cy="490153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03386" y="8381362"/>
            <a:ext cx="1043951" cy="1577399"/>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4424827" y="650504"/>
            <a:ext cx="1463636" cy="1757641"/>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401866" y="410108"/>
            <a:ext cx="1445471" cy="1577399"/>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28906" y="4505367"/>
            <a:ext cx="1907130" cy="1709482"/>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5400000">
            <a:off x="15859057" y="4129584"/>
            <a:ext cx="1538637" cy="1584739"/>
          </a:xfrm>
          <a:prstGeom prst="rect">
            <a:avLst/>
          </a:prstGeom>
        </p:spPr>
      </p:pic>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156645" y="8697692"/>
            <a:ext cx="2061895" cy="132711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000000">
                <a:alpha val="0"/>
              </a:srgbClr>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9124991">
            <a:off x="13665690" y="-2176007"/>
            <a:ext cx="6219727" cy="6025361"/>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99127">
            <a:off x="-1822596" y="7755987"/>
            <a:ext cx="5225318" cy="5062027"/>
          </a:xfrm>
          <a:prstGeom prst="rect">
            <a:avLst/>
          </a:prstGeom>
        </p:spPr>
      </p:pic>
      <p:sp>
        <p:nvSpPr>
          <p:cNvPr name="TextBox 7" id="7"/>
          <p:cNvSpPr txBox="true"/>
          <p:nvPr/>
        </p:nvSpPr>
        <p:spPr>
          <a:xfrm rot="0">
            <a:off x="3915517" y="3664850"/>
            <a:ext cx="10639063" cy="4210050"/>
          </a:xfrm>
          <a:prstGeom prst="rect">
            <a:avLst/>
          </a:prstGeom>
        </p:spPr>
        <p:txBody>
          <a:bodyPr anchor="t" rtlCol="false" tIns="0" lIns="0" bIns="0" rIns="0">
            <a:spAutoFit/>
          </a:bodyPr>
          <a:lstStyle/>
          <a:p>
            <a:pPr algn="ctr">
              <a:lnSpc>
                <a:spcPts val="4079"/>
              </a:lnSpc>
            </a:pPr>
            <a:r>
              <a:rPr lang="en-US" sz="3399">
                <a:solidFill>
                  <a:srgbClr val="000000"/>
                </a:solidFill>
                <a:latin typeface="Rugrats Sans"/>
              </a:rPr>
              <a:t>Karakter adalah pemikiran seseorang yang dicerminkan dari sikap dan perilakunya sehari-hari. </a:t>
            </a:r>
          </a:p>
          <a:p>
            <a:pPr algn="ctr">
              <a:lnSpc>
                <a:spcPts val="4079"/>
              </a:lnSpc>
            </a:pPr>
          </a:p>
          <a:p>
            <a:pPr algn="ctr">
              <a:lnSpc>
                <a:spcPts val="4079"/>
              </a:lnSpc>
            </a:pPr>
            <a:r>
              <a:rPr lang="en-US" sz="3399">
                <a:solidFill>
                  <a:srgbClr val="000000"/>
                </a:solidFill>
                <a:latin typeface="Rugrats Sans"/>
              </a:rPr>
              <a:t>Karakter mahasiswa dapat tercermin dari: memiliki belajar tinggi, jujur (tidak melakukan plagiasi), dan memiliki sifat toleran kepada teman di kampus yang memiliki latar belakang yang berbeda-beda. </a:t>
            </a:r>
          </a:p>
          <a:p>
            <a:pPr algn="ctr">
              <a:lnSpc>
                <a:spcPts val="4079"/>
              </a:lnSpc>
            </a:pPr>
          </a:p>
        </p:txBody>
      </p:sp>
      <p:grpSp>
        <p:nvGrpSpPr>
          <p:cNvPr name="Group 8" id="8"/>
          <p:cNvGrpSpPr/>
          <p:nvPr/>
        </p:nvGrpSpPr>
        <p:grpSpPr>
          <a:xfrm rot="0">
            <a:off x="5208835" y="1710462"/>
            <a:ext cx="7870329" cy="1304306"/>
            <a:chOff x="0" y="0"/>
            <a:chExt cx="2072844" cy="343521"/>
          </a:xfrm>
        </p:grpSpPr>
        <p:sp>
          <p:nvSpPr>
            <p:cNvPr name="Freeform 9" id="9"/>
            <p:cNvSpPr/>
            <p:nvPr/>
          </p:nvSpPr>
          <p:spPr>
            <a:xfrm>
              <a:off x="0" y="0"/>
              <a:ext cx="2072844" cy="343521"/>
            </a:xfrm>
            <a:custGeom>
              <a:avLst/>
              <a:gdLst/>
              <a:ahLst/>
              <a:cxnLst/>
              <a:rect r="r" b="b" t="t" l="l"/>
              <a:pathLst>
                <a:path h="343521" w="2072844">
                  <a:moveTo>
                    <a:pt x="1869644" y="0"/>
                  </a:moveTo>
                  <a:lnTo>
                    <a:pt x="203200" y="0"/>
                  </a:lnTo>
                  <a:lnTo>
                    <a:pt x="0" y="171760"/>
                  </a:lnTo>
                  <a:lnTo>
                    <a:pt x="203200" y="343521"/>
                  </a:lnTo>
                  <a:lnTo>
                    <a:pt x="1869644" y="343521"/>
                  </a:lnTo>
                  <a:lnTo>
                    <a:pt x="2072844" y="171760"/>
                  </a:lnTo>
                  <a:lnTo>
                    <a:pt x="1869644" y="0"/>
                  </a:lnTo>
                  <a:close/>
                </a:path>
              </a:pathLst>
            </a:custGeom>
            <a:solidFill>
              <a:srgbClr val="FFFFFF"/>
            </a:solidFill>
            <a:ln w="66675">
              <a:solidFill>
                <a:srgbClr val="000000"/>
              </a:solidFill>
            </a:ln>
          </p:spPr>
        </p:sp>
        <p:sp>
          <p:nvSpPr>
            <p:cNvPr name="TextBox 10" id="10"/>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373913" y="1975265"/>
            <a:ext cx="13540174"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definisi</a:t>
            </a:r>
          </a:p>
        </p:txBody>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86809">
            <a:off x="14554580" y="7099300"/>
            <a:ext cx="1961335" cy="155120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BDC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ABDC2"/>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302653" y="3654673"/>
            <a:ext cx="5419264" cy="4298572"/>
            <a:chOff x="0" y="0"/>
            <a:chExt cx="1740395" cy="1380485"/>
          </a:xfrm>
        </p:grpSpPr>
        <p:sp>
          <p:nvSpPr>
            <p:cNvPr name="Freeform 6" id="6"/>
            <p:cNvSpPr/>
            <p:nvPr/>
          </p:nvSpPr>
          <p:spPr>
            <a:xfrm>
              <a:off x="0" y="0"/>
              <a:ext cx="1740395" cy="1380485"/>
            </a:xfrm>
            <a:custGeom>
              <a:avLst/>
              <a:gdLst/>
              <a:ahLst/>
              <a:cxnLst/>
              <a:rect r="r" b="b" t="t" l="l"/>
              <a:pathLst>
                <a:path h="1380485" w="1740395">
                  <a:moveTo>
                    <a:pt x="0" y="0"/>
                  </a:moveTo>
                  <a:lnTo>
                    <a:pt x="1740395" y="0"/>
                  </a:lnTo>
                  <a:lnTo>
                    <a:pt x="1740395" y="1380485"/>
                  </a:lnTo>
                  <a:lnTo>
                    <a:pt x="0" y="1380485"/>
                  </a:lnTo>
                  <a:close/>
                </a:path>
              </a:pathLst>
            </a:custGeom>
            <a:solidFill>
              <a:srgbClr val="FFFFFF"/>
            </a:solidFill>
            <a:ln w="4762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6466375">
            <a:off x="7375845" y="6042954"/>
            <a:ext cx="692144" cy="1088378"/>
            <a:chOff x="0" y="0"/>
            <a:chExt cx="1042670" cy="1639570"/>
          </a:xfrm>
        </p:grpSpPr>
        <p:sp>
          <p:nvSpPr>
            <p:cNvPr name="Freeform 9" id="9"/>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FA707B"/>
            </a:solidFill>
          </p:spPr>
        </p:sp>
        <p:sp>
          <p:nvSpPr>
            <p:cNvPr name="Freeform 10" id="10"/>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41313"/>
            </a:solidFill>
          </p:spPr>
        </p:sp>
      </p:grpSp>
      <p:grpSp>
        <p:nvGrpSpPr>
          <p:cNvPr name="Group 11" id="11"/>
          <p:cNvGrpSpPr/>
          <p:nvPr/>
        </p:nvGrpSpPr>
        <p:grpSpPr>
          <a:xfrm rot="0">
            <a:off x="10792348" y="3654673"/>
            <a:ext cx="5445938" cy="4298572"/>
            <a:chOff x="0" y="0"/>
            <a:chExt cx="1748961" cy="1380485"/>
          </a:xfrm>
        </p:grpSpPr>
        <p:sp>
          <p:nvSpPr>
            <p:cNvPr name="Freeform 12" id="12"/>
            <p:cNvSpPr/>
            <p:nvPr/>
          </p:nvSpPr>
          <p:spPr>
            <a:xfrm>
              <a:off x="0" y="0"/>
              <a:ext cx="1748961" cy="1380485"/>
            </a:xfrm>
            <a:custGeom>
              <a:avLst/>
              <a:gdLst/>
              <a:ahLst/>
              <a:cxnLst/>
              <a:rect r="r" b="b" t="t" l="l"/>
              <a:pathLst>
                <a:path h="1380485" w="1748961">
                  <a:moveTo>
                    <a:pt x="0" y="0"/>
                  </a:moveTo>
                  <a:lnTo>
                    <a:pt x="1748961" y="0"/>
                  </a:lnTo>
                  <a:lnTo>
                    <a:pt x="1748961" y="1380485"/>
                  </a:lnTo>
                  <a:lnTo>
                    <a:pt x="0" y="1380485"/>
                  </a:lnTo>
                  <a:close/>
                </a:path>
              </a:pathLst>
            </a:custGeom>
            <a:solidFill>
              <a:srgbClr val="FA707B"/>
            </a:solidFill>
            <a:ln w="47625">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099520" y="1918596"/>
            <a:ext cx="5812897" cy="1304306"/>
            <a:chOff x="0" y="0"/>
            <a:chExt cx="1530969" cy="343521"/>
          </a:xfrm>
        </p:grpSpPr>
        <p:sp>
          <p:nvSpPr>
            <p:cNvPr name="Freeform 15" id="15"/>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16" id="16"/>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346539" y="1918596"/>
            <a:ext cx="5877024" cy="1304306"/>
            <a:chOff x="0" y="0"/>
            <a:chExt cx="1547858" cy="343521"/>
          </a:xfrm>
        </p:grpSpPr>
        <p:sp>
          <p:nvSpPr>
            <p:cNvPr name="Freeform 18" id="18"/>
            <p:cNvSpPr/>
            <p:nvPr/>
          </p:nvSpPr>
          <p:spPr>
            <a:xfrm>
              <a:off x="0" y="0"/>
              <a:ext cx="1547858" cy="343521"/>
            </a:xfrm>
            <a:custGeom>
              <a:avLst/>
              <a:gdLst/>
              <a:ahLst/>
              <a:cxnLst/>
              <a:rect r="r" b="b" t="t" l="l"/>
              <a:pathLst>
                <a:path h="343521" w="1547858">
                  <a:moveTo>
                    <a:pt x="1344658" y="0"/>
                  </a:moveTo>
                  <a:lnTo>
                    <a:pt x="203200" y="0"/>
                  </a:lnTo>
                  <a:lnTo>
                    <a:pt x="0" y="171760"/>
                  </a:lnTo>
                  <a:lnTo>
                    <a:pt x="203200" y="343521"/>
                  </a:lnTo>
                  <a:lnTo>
                    <a:pt x="1344658" y="343521"/>
                  </a:lnTo>
                  <a:lnTo>
                    <a:pt x="1547858" y="171760"/>
                  </a:lnTo>
                  <a:lnTo>
                    <a:pt x="1344658" y="0"/>
                  </a:lnTo>
                  <a:close/>
                </a:path>
              </a:pathLst>
            </a:custGeom>
            <a:solidFill>
              <a:srgbClr val="FFFFFF"/>
            </a:solidFill>
            <a:ln w="66675">
              <a:solidFill>
                <a:srgbClr val="000000"/>
              </a:solidFill>
            </a:ln>
          </p:spPr>
        </p:sp>
        <p:sp>
          <p:nvSpPr>
            <p:cNvPr name="TextBox 19" id="19"/>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5029200" y="4912043"/>
            <a:ext cx="8229600" cy="462915"/>
          </a:xfrm>
          <a:prstGeom prst="rect">
            <a:avLst/>
          </a:prstGeom>
        </p:spPr>
      </p:pic>
      <p:sp>
        <p:nvSpPr>
          <p:cNvPr name="TextBox 21" id="21"/>
          <p:cNvSpPr txBox="true"/>
          <p:nvPr/>
        </p:nvSpPr>
        <p:spPr>
          <a:xfrm rot="0">
            <a:off x="2081762" y="2046874"/>
            <a:ext cx="5812897" cy="866775"/>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000000"/>
                </a:solidFill>
                <a:latin typeface="Bobby Jones"/>
              </a:rPr>
              <a:t>aspek kognitif</a:t>
            </a:r>
          </a:p>
        </p:txBody>
      </p:sp>
      <p:sp>
        <p:nvSpPr>
          <p:cNvPr name="TextBox 22" id="22"/>
          <p:cNvSpPr txBox="true"/>
          <p:nvPr/>
        </p:nvSpPr>
        <p:spPr>
          <a:xfrm rot="0">
            <a:off x="2870414" y="4375209"/>
            <a:ext cx="4283743" cy="2771775"/>
          </a:xfrm>
          <a:prstGeom prst="rect">
            <a:avLst/>
          </a:prstGeom>
        </p:spPr>
        <p:txBody>
          <a:bodyPr anchor="t" rtlCol="false" tIns="0" lIns="0" bIns="0" rIns="0">
            <a:spAutoFit/>
          </a:bodyPr>
          <a:lstStyle/>
          <a:p>
            <a:pPr algn="ctr" marL="0" indent="0" lvl="0">
              <a:lnSpc>
                <a:spcPts val="3599"/>
              </a:lnSpc>
            </a:pPr>
            <a:r>
              <a:rPr lang="en-US" sz="2999">
                <a:solidFill>
                  <a:srgbClr val="000000"/>
                </a:solidFill>
                <a:latin typeface="Rugrats Sans"/>
              </a:rPr>
              <a:t>Pendidikan karakter kognitif mengajarkan siswa untuk mengenal nilai-nilai moral dan implikasinya bagi pendidikan.</a:t>
            </a:r>
          </a:p>
        </p:txBody>
      </p:sp>
      <p:sp>
        <p:nvSpPr>
          <p:cNvPr name="TextBox 23" id="23"/>
          <p:cNvSpPr txBox="true"/>
          <p:nvPr/>
        </p:nvSpPr>
        <p:spPr>
          <a:xfrm rot="0">
            <a:off x="10364297" y="2046874"/>
            <a:ext cx="5841508" cy="866775"/>
          </a:xfrm>
          <a:prstGeom prst="rect">
            <a:avLst/>
          </a:prstGeom>
        </p:spPr>
        <p:txBody>
          <a:bodyPr anchor="t" rtlCol="false" tIns="0" lIns="0" bIns="0" rIns="0">
            <a:spAutoFit/>
          </a:bodyPr>
          <a:lstStyle/>
          <a:p>
            <a:pPr algn="ctr" marL="0" indent="0" lvl="0">
              <a:lnSpc>
                <a:spcPts val="6600"/>
              </a:lnSpc>
              <a:spcBef>
                <a:spcPct val="0"/>
              </a:spcBef>
            </a:pPr>
            <a:r>
              <a:rPr lang="en-US" sz="5500">
                <a:solidFill>
                  <a:srgbClr val="000000"/>
                </a:solidFill>
                <a:latin typeface="Bobby Jones"/>
              </a:rPr>
              <a:t>aspek afektif</a:t>
            </a:r>
          </a:p>
        </p:txBody>
      </p:sp>
      <p:sp>
        <p:nvSpPr>
          <p:cNvPr name="TextBox 24" id="24"/>
          <p:cNvSpPr txBox="true"/>
          <p:nvPr/>
        </p:nvSpPr>
        <p:spPr>
          <a:xfrm rot="0">
            <a:off x="11355215" y="4151372"/>
            <a:ext cx="4332943" cy="3219450"/>
          </a:xfrm>
          <a:prstGeom prst="rect">
            <a:avLst/>
          </a:prstGeom>
        </p:spPr>
        <p:txBody>
          <a:bodyPr anchor="t" rtlCol="false" tIns="0" lIns="0" bIns="0" rIns="0">
            <a:spAutoFit/>
          </a:bodyPr>
          <a:lstStyle/>
          <a:p>
            <a:pPr algn="ctr">
              <a:lnSpc>
                <a:spcPts val="3599"/>
              </a:lnSpc>
            </a:pPr>
            <a:r>
              <a:rPr lang="en-US" sz="2999">
                <a:solidFill>
                  <a:srgbClr val="FFFFFF"/>
                </a:solidFill>
                <a:latin typeface="Rugrats Sans"/>
              </a:rPr>
              <a:t>Pendidikan karakter afektif melibatkan siswa mengenali cinta, kasih sayang, kepedulian terhadap teman, lingkungan dan negara. </a:t>
            </a:r>
          </a:p>
          <a:p>
            <a:pPr algn="ctr" marL="0" indent="0" lvl="0">
              <a:lnSpc>
                <a:spcPts val="3599"/>
              </a:lnSpc>
            </a:pPr>
          </a:p>
        </p:txBody>
      </p:sp>
      <p:grpSp>
        <p:nvGrpSpPr>
          <p:cNvPr name="Group 25" id="25"/>
          <p:cNvGrpSpPr>
            <a:grpSpLocks noChangeAspect="true"/>
          </p:cNvGrpSpPr>
          <p:nvPr/>
        </p:nvGrpSpPr>
        <p:grpSpPr>
          <a:xfrm rot="8758210">
            <a:off x="10000467" y="3971109"/>
            <a:ext cx="692144" cy="1088378"/>
            <a:chOff x="0" y="0"/>
            <a:chExt cx="1042670" cy="1639570"/>
          </a:xfrm>
        </p:grpSpPr>
        <p:sp>
          <p:nvSpPr>
            <p:cNvPr name="Freeform 26" id="26"/>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FA707B"/>
            </a:solidFill>
          </p:spPr>
        </p:sp>
        <p:sp>
          <p:nvSpPr>
            <p:cNvPr name="Freeform 27" id="27"/>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41313"/>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CDCFD"/>
        </a:solidFill>
      </p:bgPr>
    </p:bg>
    <p:spTree>
      <p:nvGrpSpPr>
        <p:cNvPr id="1" name=""/>
        <p:cNvGrpSpPr/>
        <p:nvPr/>
      </p:nvGrpSpPr>
      <p:grpSpPr>
        <a:xfrm>
          <a:off x="0" y="0"/>
          <a:ext cx="0" cy="0"/>
          <a:chOff x="0" y="0"/>
          <a:chExt cx="0" cy="0"/>
        </a:xfrm>
      </p:grpSpPr>
      <p:grpSp>
        <p:nvGrpSpPr>
          <p:cNvPr name="Group 2" id="2"/>
          <p:cNvGrpSpPr/>
          <p:nvPr/>
        </p:nvGrpSpPr>
        <p:grpSpPr>
          <a:xfrm rot="0">
            <a:off x="8790760" y="1022499"/>
            <a:ext cx="8082810" cy="1341834"/>
            <a:chOff x="0" y="0"/>
            <a:chExt cx="777290" cy="129039"/>
          </a:xfrm>
        </p:grpSpPr>
        <p:sp>
          <p:nvSpPr>
            <p:cNvPr name="Freeform 3" id="3"/>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97258" y="2745991"/>
            <a:ext cx="8082810" cy="1341834"/>
            <a:chOff x="0" y="0"/>
            <a:chExt cx="777290" cy="129039"/>
          </a:xfrm>
        </p:grpSpPr>
        <p:sp>
          <p:nvSpPr>
            <p:cNvPr name="Freeform 6" id="6"/>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51442">
            <a:off x="16484550" y="8336652"/>
            <a:ext cx="2049228" cy="2122553"/>
          </a:xfrm>
          <a:prstGeom prst="rect">
            <a:avLst/>
          </a:prstGeom>
        </p:spPr>
      </p:pic>
      <p:grpSp>
        <p:nvGrpSpPr>
          <p:cNvPr name="Group 9" id="9"/>
          <p:cNvGrpSpPr/>
          <p:nvPr/>
        </p:nvGrpSpPr>
        <p:grpSpPr>
          <a:xfrm rot="0">
            <a:off x="8790760" y="7916466"/>
            <a:ext cx="8089308" cy="1341834"/>
            <a:chOff x="0" y="0"/>
            <a:chExt cx="777915" cy="129039"/>
          </a:xfrm>
        </p:grpSpPr>
        <p:sp>
          <p:nvSpPr>
            <p:cNvPr name="Freeform 10" id="10"/>
            <p:cNvSpPr/>
            <p:nvPr/>
          </p:nvSpPr>
          <p:spPr>
            <a:xfrm>
              <a:off x="0" y="0"/>
              <a:ext cx="777915" cy="129039"/>
            </a:xfrm>
            <a:custGeom>
              <a:avLst/>
              <a:gdLst/>
              <a:ahLst/>
              <a:cxnLst/>
              <a:rect r="r" b="b" t="t" l="l"/>
              <a:pathLst>
                <a:path h="129039" w="777915">
                  <a:moveTo>
                    <a:pt x="0" y="0"/>
                  </a:moveTo>
                  <a:lnTo>
                    <a:pt x="777915" y="0"/>
                  </a:lnTo>
                  <a:lnTo>
                    <a:pt x="777915" y="129039"/>
                  </a:lnTo>
                  <a:lnTo>
                    <a:pt x="0" y="129039"/>
                  </a:lnTo>
                  <a:close/>
                </a:path>
              </a:pathLst>
            </a:custGeom>
            <a:solidFill>
              <a:srgbClr val="ACDCFD"/>
            </a:solidFill>
            <a:ln w="66675">
              <a:solidFill>
                <a:srgbClr val="000000"/>
              </a:solidFill>
            </a:ln>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90760" y="6192974"/>
            <a:ext cx="8082810" cy="1341834"/>
            <a:chOff x="0" y="0"/>
            <a:chExt cx="777290" cy="129039"/>
          </a:xfrm>
        </p:grpSpPr>
        <p:sp>
          <p:nvSpPr>
            <p:cNvPr name="Freeform 13" id="13"/>
            <p:cNvSpPr/>
            <p:nvPr/>
          </p:nvSpPr>
          <p:spPr>
            <a:xfrm>
              <a:off x="0" y="0"/>
              <a:ext cx="777290" cy="129039"/>
            </a:xfrm>
            <a:custGeom>
              <a:avLst/>
              <a:gdLst/>
              <a:ahLst/>
              <a:cxnLst/>
              <a:rect r="r" b="b" t="t" l="l"/>
              <a:pathLst>
                <a:path h="129039" w="777290">
                  <a:moveTo>
                    <a:pt x="0" y="0"/>
                  </a:moveTo>
                  <a:lnTo>
                    <a:pt x="777290" y="0"/>
                  </a:lnTo>
                  <a:lnTo>
                    <a:pt x="777290" y="129039"/>
                  </a:lnTo>
                  <a:lnTo>
                    <a:pt x="0" y="129039"/>
                  </a:lnTo>
                  <a:close/>
                </a:path>
              </a:pathLst>
            </a:custGeom>
            <a:solidFill>
              <a:srgbClr val="ACDCFD"/>
            </a:solidFill>
            <a:ln w="66675">
              <a:solidFill>
                <a:srgbClr val="000000"/>
              </a:solidFill>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790760" y="4469483"/>
            <a:ext cx="8089308" cy="1341834"/>
            <a:chOff x="0" y="0"/>
            <a:chExt cx="777915" cy="129039"/>
          </a:xfrm>
        </p:grpSpPr>
        <p:sp>
          <p:nvSpPr>
            <p:cNvPr name="Freeform 16" id="16"/>
            <p:cNvSpPr/>
            <p:nvPr/>
          </p:nvSpPr>
          <p:spPr>
            <a:xfrm>
              <a:off x="0" y="0"/>
              <a:ext cx="777915" cy="129039"/>
            </a:xfrm>
            <a:custGeom>
              <a:avLst/>
              <a:gdLst/>
              <a:ahLst/>
              <a:cxnLst/>
              <a:rect r="r" b="b" t="t" l="l"/>
              <a:pathLst>
                <a:path h="129039" w="777915">
                  <a:moveTo>
                    <a:pt x="0" y="0"/>
                  </a:moveTo>
                  <a:lnTo>
                    <a:pt x="777915" y="0"/>
                  </a:lnTo>
                  <a:lnTo>
                    <a:pt x="777915" y="129039"/>
                  </a:lnTo>
                  <a:lnTo>
                    <a:pt x="0" y="129039"/>
                  </a:lnTo>
                  <a:close/>
                </a:path>
              </a:pathLst>
            </a:custGeom>
            <a:solidFill>
              <a:srgbClr val="ACDCFD"/>
            </a:solidFill>
            <a:ln w="66675">
              <a:solidFill>
                <a:srgbClr val="000000"/>
              </a:solidFill>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8965641" y="1200529"/>
            <a:ext cx="8293659" cy="9144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Kebijaksanaan dan Pengetahuan: terkait aktifitas kognitif, tindakan seseorang akan suatu informasi</a:t>
            </a:r>
          </a:p>
        </p:txBody>
      </p:sp>
      <p:sp>
        <p:nvSpPr>
          <p:cNvPr name="TextBox 19" id="19"/>
          <p:cNvSpPr txBox="true"/>
          <p:nvPr/>
        </p:nvSpPr>
        <p:spPr>
          <a:xfrm rot="0">
            <a:off x="9161755" y="2919320"/>
            <a:ext cx="7901430" cy="9144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Kesatriaan: kekuatan dan keuletan seseorang menyelesaikan masalah, adanya daya tahan.</a:t>
            </a:r>
          </a:p>
        </p:txBody>
      </p:sp>
      <p:sp>
        <p:nvSpPr>
          <p:cNvPr name="TextBox 20" id="20"/>
          <p:cNvSpPr txBox="true"/>
          <p:nvPr/>
        </p:nvSpPr>
        <p:spPr>
          <a:xfrm rot="0">
            <a:off x="8965641" y="4644412"/>
            <a:ext cx="8543523" cy="9144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Keadilan: tiga hal yang dikandung yaitu kewrganegaraan, pemerataan, dan kepemimpinan</a:t>
            </a:r>
          </a:p>
        </p:txBody>
      </p:sp>
      <p:sp>
        <p:nvSpPr>
          <p:cNvPr name="TextBox 21" id="21"/>
          <p:cNvSpPr txBox="true"/>
          <p:nvPr/>
        </p:nvSpPr>
        <p:spPr>
          <a:xfrm rot="0">
            <a:off x="8965641" y="6375704"/>
            <a:ext cx="7726549" cy="9144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Pengelolaan diri: kekuatan untuk melindungi diri sendiri dari segala akibat yang mungkin terjadi</a:t>
            </a:r>
          </a:p>
        </p:txBody>
      </p:sp>
      <p:sp>
        <p:nvSpPr>
          <p:cNvPr name="TextBox 22" id="22"/>
          <p:cNvSpPr txBox="true"/>
          <p:nvPr/>
        </p:nvSpPr>
        <p:spPr>
          <a:xfrm rot="0">
            <a:off x="8965641" y="8089671"/>
            <a:ext cx="8293659" cy="914400"/>
          </a:xfrm>
          <a:prstGeom prst="rect">
            <a:avLst/>
          </a:prstGeom>
        </p:spPr>
        <p:txBody>
          <a:bodyPr anchor="t" rtlCol="false" tIns="0" lIns="0" bIns="0" rIns="0">
            <a:spAutoFit/>
          </a:bodyPr>
          <a:lstStyle/>
          <a:p>
            <a:pPr>
              <a:lnSpc>
                <a:spcPts val="3360"/>
              </a:lnSpc>
            </a:pPr>
            <a:r>
              <a:rPr lang="en-US" sz="2800">
                <a:solidFill>
                  <a:srgbClr val="000000"/>
                </a:solidFill>
                <a:latin typeface="Rugrats Sans"/>
              </a:rPr>
              <a:t>Transendensi: kekuatan yang menghubungkan kehidupan dengan alam semesta, memberi makna</a:t>
            </a:r>
          </a:p>
        </p:txBody>
      </p:sp>
      <p:sp>
        <p:nvSpPr>
          <p:cNvPr name="TextBox 23" id="23"/>
          <p:cNvSpPr txBox="true"/>
          <p:nvPr/>
        </p:nvSpPr>
        <p:spPr>
          <a:xfrm rot="0">
            <a:off x="1793862" y="3663337"/>
            <a:ext cx="5814126" cy="3695700"/>
          </a:xfrm>
          <a:prstGeom prst="rect">
            <a:avLst/>
          </a:prstGeom>
        </p:spPr>
        <p:txBody>
          <a:bodyPr anchor="t" rtlCol="false" tIns="0" lIns="0" bIns="0" rIns="0">
            <a:spAutoFit/>
          </a:bodyPr>
          <a:lstStyle/>
          <a:p>
            <a:pPr marL="0" indent="0" lvl="0">
              <a:lnSpc>
                <a:spcPts val="4079"/>
              </a:lnSpc>
            </a:pPr>
            <a:r>
              <a:rPr lang="en-US" sz="3399">
                <a:solidFill>
                  <a:srgbClr val="000000"/>
                </a:solidFill>
                <a:latin typeface="Rugrats Sans"/>
              </a:rPr>
              <a:t>Dalam usaha membentuk karakter, perlu dipahami apa saja keutamaan dan kekuatan karakter. Enam kategori keutamaan karakter yang mencakup kekuatan karakter secara keseluruhan adalah:</a:t>
            </a: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798245">
            <a:off x="-225330" y="-455757"/>
            <a:ext cx="3193479" cy="3307746"/>
          </a:xfrm>
          <a:prstGeom prst="rect">
            <a:avLst/>
          </a:prstGeom>
        </p:spPr>
      </p:pic>
      <p:grpSp>
        <p:nvGrpSpPr>
          <p:cNvPr name="Group 25" id="25"/>
          <p:cNvGrpSpPr/>
          <p:nvPr/>
        </p:nvGrpSpPr>
        <p:grpSpPr>
          <a:xfrm rot="0">
            <a:off x="1793862" y="1574358"/>
            <a:ext cx="5812897" cy="1304306"/>
            <a:chOff x="0" y="0"/>
            <a:chExt cx="1530969" cy="343521"/>
          </a:xfrm>
        </p:grpSpPr>
        <p:sp>
          <p:nvSpPr>
            <p:cNvPr name="Freeform 26" id="26"/>
            <p:cNvSpPr/>
            <p:nvPr/>
          </p:nvSpPr>
          <p:spPr>
            <a:xfrm>
              <a:off x="0" y="0"/>
              <a:ext cx="1530969" cy="343521"/>
            </a:xfrm>
            <a:custGeom>
              <a:avLst/>
              <a:gdLst/>
              <a:ahLst/>
              <a:cxnLst/>
              <a:rect r="r" b="b" t="t" l="l"/>
              <a:pathLst>
                <a:path h="343521" w="1530969">
                  <a:moveTo>
                    <a:pt x="1327769" y="0"/>
                  </a:moveTo>
                  <a:lnTo>
                    <a:pt x="203200" y="0"/>
                  </a:lnTo>
                  <a:lnTo>
                    <a:pt x="0" y="171760"/>
                  </a:lnTo>
                  <a:lnTo>
                    <a:pt x="203200" y="343521"/>
                  </a:lnTo>
                  <a:lnTo>
                    <a:pt x="1327769" y="343521"/>
                  </a:lnTo>
                  <a:lnTo>
                    <a:pt x="1530969" y="171760"/>
                  </a:lnTo>
                  <a:lnTo>
                    <a:pt x="1327769" y="0"/>
                  </a:lnTo>
                  <a:close/>
                </a:path>
              </a:pathLst>
            </a:custGeom>
            <a:solidFill>
              <a:srgbClr val="FFFFFF"/>
            </a:solidFill>
            <a:ln w="66675">
              <a:solidFill>
                <a:srgbClr val="000000"/>
              </a:solidFill>
            </a:ln>
          </p:spPr>
        </p:sp>
        <p:sp>
          <p:nvSpPr>
            <p:cNvPr name="TextBox 27" id="27"/>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792633" y="1839161"/>
            <a:ext cx="5814126" cy="879475"/>
          </a:xfrm>
          <a:prstGeom prst="rect">
            <a:avLst/>
          </a:prstGeom>
        </p:spPr>
        <p:txBody>
          <a:bodyPr anchor="t" rtlCol="false" tIns="0" lIns="0" bIns="0" rIns="0">
            <a:spAutoFit/>
          </a:bodyPr>
          <a:lstStyle/>
          <a:p>
            <a:pPr algn="ctr" marL="0" indent="0" lvl="0">
              <a:lnSpc>
                <a:spcPts val="6500"/>
              </a:lnSpc>
            </a:pPr>
            <a:r>
              <a:rPr lang="en-US" sz="6500">
                <a:solidFill>
                  <a:srgbClr val="000000"/>
                </a:solidFill>
                <a:latin typeface="Bobby Jones"/>
              </a:rPr>
              <a:t>keutamaan</a:t>
            </a:r>
          </a:p>
        </p:txBody>
      </p:sp>
      <p:pic>
        <p:nvPicPr>
          <p:cNvPr name="Picture 29" id="2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36548" y="2745991"/>
            <a:ext cx="1056086" cy="1087729"/>
          </a:xfrm>
          <a:prstGeom prst="rect">
            <a:avLst/>
          </a:prstGeom>
        </p:spPr>
      </p:pic>
      <p:pic>
        <p:nvPicPr>
          <p:cNvPr name="Picture 30" id="3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272958" y="6451904"/>
            <a:ext cx="871042" cy="1316135"/>
          </a:xfrm>
          <a:prstGeom prst="rect">
            <a:avLst/>
          </a:prstGeom>
        </p:spPr>
      </p:pic>
      <p:pic>
        <p:nvPicPr>
          <p:cNvPr name="Picture 31" id="3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395555" y="382753"/>
            <a:ext cx="1113609" cy="1191605"/>
          </a:xfrm>
          <a:prstGeom prst="rect">
            <a:avLst/>
          </a:prstGeom>
        </p:spPr>
      </p:pic>
      <p:pic>
        <p:nvPicPr>
          <p:cNvPr name="Picture 32" id="3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7922767" y="2392132"/>
            <a:ext cx="1221233" cy="1332695"/>
          </a:xfrm>
          <a:prstGeom prst="rect">
            <a:avLst/>
          </a:prstGeom>
        </p:spPr>
      </p:pic>
      <p:pic>
        <p:nvPicPr>
          <p:cNvPr name="Picture 33" id="3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6281791" y="7854661"/>
            <a:ext cx="977509" cy="876203"/>
          </a:xfrm>
          <a:prstGeom prst="rect">
            <a:avLst/>
          </a:prstGeom>
        </p:spPr>
      </p:pic>
      <p:grpSp>
        <p:nvGrpSpPr>
          <p:cNvPr name="Group 34" id="34"/>
          <p:cNvGrpSpPr>
            <a:grpSpLocks noChangeAspect="true"/>
          </p:cNvGrpSpPr>
          <p:nvPr/>
        </p:nvGrpSpPr>
        <p:grpSpPr>
          <a:xfrm rot="-6466375">
            <a:off x="16580306" y="4262321"/>
            <a:ext cx="586527" cy="922298"/>
            <a:chOff x="0" y="0"/>
            <a:chExt cx="1042670" cy="1639570"/>
          </a:xfrm>
        </p:grpSpPr>
        <p:sp>
          <p:nvSpPr>
            <p:cNvPr name="Freeform 35" id="35"/>
            <p:cNvSpPr/>
            <p:nvPr/>
          </p:nvSpPr>
          <p:spPr>
            <a:xfrm>
              <a:off x="44450" y="44450"/>
              <a:ext cx="953770" cy="1550670"/>
            </a:xfrm>
            <a:custGeom>
              <a:avLst/>
              <a:gdLst/>
              <a:ahLst/>
              <a:cxnLst/>
              <a:rect r="r" b="b" t="t" l="l"/>
              <a:pathLst>
                <a:path h="1550670" w="953770">
                  <a:moveTo>
                    <a:pt x="953770" y="838200"/>
                  </a:moveTo>
                  <a:lnTo>
                    <a:pt x="0" y="0"/>
                  </a:lnTo>
                  <a:lnTo>
                    <a:pt x="29210" y="1268730"/>
                  </a:lnTo>
                  <a:lnTo>
                    <a:pt x="337820" y="967740"/>
                  </a:lnTo>
                  <a:lnTo>
                    <a:pt x="609600" y="1550670"/>
                  </a:lnTo>
                  <a:lnTo>
                    <a:pt x="796290" y="1463040"/>
                  </a:lnTo>
                  <a:lnTo>
                    <a:pt x="524510" y="881380"/>
                  </a:lnTo>
                  <a:close/>
                </a:path>
              </a:pathLst>
            </a:custGeom>
            <a:solidFill>
              <a:srgbClr val="FFE1A4"/>
            </a:solidFill>
          </p:spPr>
        </p:sp>
        <p:sp>
          <p:nvSpPr>
            <p:cNvPr name="Freeform 36" id="36"/>
            <p:cNvSpPr/>
            <p:nvPr/>
          </p:nvSpPr>
          <p:spPr>
            <a:xfrm>
              <a:off x="0" y="-3810"/>
              <a:ext cx="1045210" cy="1643380"/>
            </a:xfrm>
            <a:custGeom>
              <a:avLst/>
              <a:gdLst/>
              <a:ahLst/>
              <a:cxnLst/>
              <a:rect r="r" b="b" t="t" l="l"/>
              <a:pathLst>
                <a:path h="1643380" w="1045210">
                  <a:moveTo>
                    <a:pt x="654050" y="1643380"/>
                  </a:moveTo>
                  <a:cubicBezTo>
                    <a:pt x="648970" y="1643380"/>
                    <a:pt x="643890" y="1642110"/>
                    <a:pt x="638810" y="1640840"/>
                  </a:cubicBezTo>
                  <a:cubicBezTo>
                    <a:pt x="627380" y="1637030"/>
                    <a:pt x="618490" y="1628140"/>
                    <a:pt x="613410" y="1617980"/>
                  </a:cubicBezTo>
                  <a:lnTo>
                    <a:pt x="368300" y="1092200"/>
                  </a:lnTo>
                  <a:lnTo>
                    <a:pt x="105410" y="1348740"/>
                  </a:lnTo>
                  <a:cubicBezTo>
                    <a:pt x="92710" y="1361440"/>
                    <a:pt x="73660" y="1365250"/>
                    <a:pt x="57150" y="1357630"/>
                  </a:cubicBezTo>
                  <a:cubicBezTo>
                    <a:pt x="40640" y="1351280"/>
                    <a:pt x="30480" y="1334770"/>
                    <a:pt x="29210" y="1316990"/>
                  </a:cubicBezTo>
                  <a:lnTo>
                    <a:pt x="0" y="49530"/>
                  </a:lnTo>
                  <a:cubicBezTo>
                    <a:pt x="0" y="31750"/>
                    <a:pt x="10160" y="15240"/>
                    <a:pt x="25400" y="7620"/>
                  </a:cubicBezTo>
                  <a:cubicBezTo>
                    <a:pt x="41910" y="0"/>
                    <a:pt x="60960" y="3810"/>
                    <a:pt x="73660" y="15240"/>
                  </a:cubicBezTo>
                  <a:lnTo>
                    <a:pt x="1027430" y="853440"/>
                  </a:lnTo>
                  <a:cubicBezTo>
                    <a:pt x="1040130" y="864870"/>
                    <a:pt x="1045210" y="883920"/>
                    <a:pt x="1040130" y="900430"/>
                  </a:cubicBezTo>
                  <a:cubicBezTo>
                    <a:pt x="1035050" y="916940"/>
                    <a:pt x="1019810" y="929640"/>
                    <a:pt x="1002030" y="930910"/>
                  </a:cubicBezTo>
                  <a:lnTo>
                    <a:pt x="635000" y="966470"/>
                  </a:lnTo>
                  <a:lnTo>
                    <a:pt x="880110" y="1492250"/>
                  </a:lnTo>
                  <a:cubicBezTo>
                    <a:pt x="890270" y="1515110"/>
                    <a:pt x="881380" y="1540510"/>
                    <a:pt x="858520" y="1550670"/>
                  </a:cubicBezTo>
                  <a:lnTo>
                    <a:pt x="671830" y="1638300"/>
                  </a:lnTo>
                  <a:cubicBezTo>
                    <a:pt x="666750" y="1642110"/>
                    <a:pt x="660400" y="1643380"/>
                    <a:pt x="654050" y="1643380"/>
                  </a:cubicBezTo>
                  <a:close/>
                  <a:moveTo>
                    <a:pt x="382270" y="971550"/>
                  </a:moveTo>
                  <a:cubicBezTo>
                    <a:pt x="384810" y="971550"/>
                    <a:pt x="387350" y="971550"/>
                    <a:pt x="389890" y="972820"/>
                  </a:cubicBezTo>
                  <a:cubicBezTo>
                    <a:pt x="403860" y="975360"/>
                    <a:pt x="416560" y="984250"/>
                    <a:pt x="421640" y="998220"/>
                  </a:cubicBezTo>
                  <a:lnTo>
                    <a:pt x="674370" y="1540510"/>
                  </a:lnTo>
                  <a:lnTo>
                    <a:pt x="781050" y="1490980"/>
                  </a:lnTo>
                  <a:lnTo>
                    <a:pt x="528320" y="947420"/>
                  </a:lnTo>
                  <a:cubicBezTo>
                    <a:pt x="521970" y="934720"/>
                    <a:pt x="523240" y="919480"/>
                    <a:pt x="529590" y="906780"/>
                  </a:cubicBezTo>
                  <a:cubicBezTo>
                    <a:pt x="535940" y="894080"/>
                    <a:pt x="549910" y="886460"/>
                    <a:pt x="563880" y="883920"/>
                  </a:cubicBezTo>
                  <a:lnTo>
                    <a:pt x="891540" y="850900"/>
                  </a:lnTo>
                  <a:lnTo>
                    <a:pt x="91440" y="147320"/>
                  </a:lnTo>
                  <a:lnTo>
                    <a:pt x="115570" y="1212850"/>
                  </a:lnTo>
                  <a:lnTo>
                    <a:pt x="350520" y="982980"/>
                  </a:lnTo>
                  <a:cubicBezTo>
                    <a:pt x="359410" y="976630"/>
                    <a:pt x="370840" y="971550"/>
                    <a:pt x="382270" y="971550"/>
                  </a:cubicBezTo>
                  <a:close/>
                </a:path>
              </a:pathLst>
            </a:custGeom>
            <a:solidFill>
              <a:srgbClr val="141313"/>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1A4"/>
        </a:solidFill>
      </p:bgPr>
    </p:bg>
    <p:spTree>
      <p:nvGrpSpPr>
        <p:cNvPr id="1" name=""/>
        <p:cNvGrpSpPr/>
        <p:nvPr/>
      </p:nvGrpSpPr>
      <p:grpSpPr>
        <a:xfrm>
          <a:off x="0" y="0"/>
          <a:ext cx="0" cy="0"/>
          <a:chOff x="0" y="0"/>
          <a:chExt cx="0" cy="0"/>
        </a:xfrm>
      </p:grpSpPr>
      <p:sp>
        <p:nvSpPr>
          <p:cNvPr name="TextBox 2" id="2"/>
          <p:cNvSpPr txBox="true"/>
          <p:nvPr/>
        </p:nvSpPr>
        <p:spPr>
          <a:xfrm rot="0">
            <a:off x="4129646" y="3188833"/>
            <a:ext cx="10216360" cy="5238750"/>
          </a:xfrm>
          <a:prstGeom prst="rect">
            <a:avLst/>
          </a:prstGeom>
        </p:spPr>
        <p:txBody>
          <a:bodyPr anchor="t" rtlCol="false" tIns="0" lIns="0" bIns="0" rIns="0">
            <a:spAutoFit/>
          </a:bodyPr>
          <a:lstStyle/>
          <a:p>
            <a:pPr algn="ctr">
              <a:lnSpc>
                <a:spcPts val="4080"/>
              </a:lnSpc>
            </a:pPr>
            <a:r>
              <a:rPr lang="en-US" sz="3400">
                <a:solidFill>
                  <a:srgbClr val="000000"/>
                </a:solidFill>
                <a:latin typeface="Rugrats Sans"/>
              </a:rPr>
              <a:t>Nilai merupakan prinsip yang dimiliki oleh seseorang, berkaitan dengan perspektif dan karakternya. Nilai dapat berupa tindakan-tindakan sederhana seperti pandangan mengenai suatu hal, emosi yang dirasakan, rasa ingin tahu, dan lainnya. </a:t>
            </a:r>
          </a:p>
          <a:p>
            <a:pPr algn="ctr">
              <a:lnSpc>
                <a:spcPts val="4080"/>
              </a:lnSpc>
            </a:pPr>
          </a:p>
          <a:p>
            <a:pPr algn="ctr">
              <a:lnSpc>
                <a:spcPts val="4080"/>
              </a:lnSpc>
            </a:pPr>
            <a:r>
              <a:rPr lang="en-US" sz="3400">
                <a:solidFill>
                  <a:srgbClr val="000000"/>
                </a:solidFill>
                <a:latin typeface="Rugrats Sans"/>
              </a:rPr>
              <a:t>Contoh penerapan: membuat suatu program kerja berdasarkan ilmu yang kita dapat untuk memajukan kesejahteran masyarakat.</a:t>
            </a:r>
          </a:p>
          <a:p>
            <a:pPr algn="ctr" marL="0" indent="0" lvl="0">
              <a:lnSpc>
                <a:spcPts val="4080"/>
              </a:lnSpc>
            </a:pPr>
          </a:p>
        </p:txBody>
      </p:sp>
      <p:grpSp>
        <p:nvGrpSpPr>
          <p:cNvPr name="Group 3" id="3"/>
          <p:cNvGrpSpPr/>
          <p:nvPr/>
        </p:nvGrpSpPr>
        <p:grpSpPr>
          <a:xfrm rot="0">
            <a:off x="5383683" y="667456"/>
            <a:ext cx="7870329" cy="2244869"/>
            <a:chOff x="0" y="0"/>
            <a:chExt cx="2072844" cy="591241"/>
          </a:xfrm>
        </p:grpSpPr>
        <p:sp>
          <p:nvSpPr>
            <p:cNvPr name="Freeform 4" id="4"/>
            <p:cNvSpPr/>
            <p:nvPr/>
          </p:nvSpPr>
          <p:spPr>
            <a:xfrm>
              <a:off x="0" y="0"/>
              <a:ext cx="2072844" cy="591241"/>
            </a:xfrm>
            <a:custGeom>
              <a:avLst/>
              <a:gdLst/>
              <a:ahLst/>
              <a:cxnLst/>
              <a:rect r="r" b="b" t="t" l="l"/>
              <a:pathLst>
                <a:path h="591241" w="2072844">
                  <a:moveTo>
                    <a:pt x="1869644" y="0"/>
                  </a:moveTo>
                  <a:lnTo>
                    <a:pt x="203200" y="0"/>
                  </a:lnTo>
                  <a:lnTo>
                    <a:pt x="0" y="295621"/>
                  </a:lnTo>
                  <a:lnTo>
                    <a:pt x="203200" y="591241"/>
                  </a:lnTo>
                  <a:lnTo>
                    <a:pt x="1869644" y="591241"/>
                  </a:lnTo>
                  <a:lnTo>
                    <a:pt x="2072844" y="295621"/>
                  </a:lnTo>
                  <a:lnTo>
                    <a:pt x="1869644" y="0"/>
                  </a:lnTo>
                  <a:close/>
                </a:path>
              </a:pathLst>
            </a:custGeom>
            <a:solidFill>
              <a:srgbClr val="FFFFFF"/>
            </a:solidFill>
            <a:ln w="66675">
              <a:solidFill>
                <a:srgbClr val="000000"/>
              </a:solidFill>
            </a:ln>
          </p:spPr>
        </p:sp>
        <p:sp>
          <p:nvSpPr>
            <p:cNvPr name="TextBox 5" id="5"/>
            <p:cNvSpPr txBox="true"/>
            <p:nvPr/>
          </p:nvSpPr>
          <p:spPr>
            <a:xfrm>
              <a:off x="152400" y="-38100"/>
              <a:ext cx="508000" cy="444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786177" y="891365"/>
            <a:ext cx="7065340" cy="1844675"/>
          </a:xfrm>
          <a:prstGeom prst="rect">
            <a:avLst/>
          </a:prstGeom>
        </p:spPr>
        <p:txBody>
          <a:bodyPr anchor="t" rtlCol="false" tIns="0" lIns="0" bIns="0" rIns="0">
            <a:spAutoFit/>
          </a:bodyPr>
          <a:lstStyle/>
          <a:p>
            <a:pPr algn="ctr" marL="0" indent="0" lvl="0">
              <a:lnSpc>
                <a:spcPts val="7150"/>
              </a:lnSpc>
            </a:pPr>
            <a:r>
              <a:rPr lang="en-US" sz="6500">
                <a:solidFill>
                  <a:srgbClr val="000000"/>
                </a:solidFill>
                <a:latin typeface="Bobby Jones"/>
              </a:rPr>
              <a:t>nilai sebagai mahasiswa ui</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433272">
            <a:off x="14521733" y="917344"/>
            <a:ext cx="1804751" cy="2697319"/>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720127">
            <a:off x="2081619" y="5221123"/>
            <a:ext cx="1804751" cy="2697319"/>
          </a:xfrm>
          <a:prstGeom prst="rect">
            <a:avLst/>
          </a:prstGeom>
        </p:spPr>
      </p:pic>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477719">
            <a:off x="15341955" y="6777795"/>
            <a:ext cx="1148061" cy="1715851"/>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632754">
            <a:off x="2945911" y="1332523"/>
            <a:ext cx="1148061" cy="1715851"/>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64053">
            <a:off x="1243086" y="2227135"/>
            <a:ext cx="604288" cy="2292126"/>
          </a:xfrm>
          <a:prstGeom prst="rect">
            <a:avLst/>
          </a:prstGeom>
        </p:spPr>
      </p:pic>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004562">
            <a:off x="14800394" y="4081559"/>
            <a:ext cx="472507" cy="1792269"/>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245132">
            <a:off x="13049045" y="7738825"/>
            <a:ext cx="409933" cy="1554920"/>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2090071">
            <a:off x="4217792" y="7589337"/>
            <a:ext cx="409933" cy="155492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36061" y="650504"/>
            <a:ext cx="12415877" cy="8985991"/>
          </a:xfrm>
          <a:prstGeom prst="rect">
            <a:avLst/>
          </a:prstGeom>
        </p:spPr>
      </p:pic>
      <p:sp>
        <p:nvSpPr>
          <p:cNvPr name="TextBox 3" id="3"/>
          <p:cNvSpPr txBox="true"/>
          <p:nvPr/>
        </p:nvSpPr>
        <p:spPr>
          <a:xfrm rot="0">
            <a:off x="1190145" y="4220064"/>
            <a:ext cx="16230600" cy="1358913"/>
          </a:xfrm>
          <a:prstGeom prst="rect">
            <a:avLst/>
          </a:prstGeom>
        </p:spPr>
        <p:txBody>
          <a:bodyPr anchor="t" rtlCol="false" tIns="0" lIns="0" bIns="0" rIns="0">
            <a:spAutoFit/>
          </a:bodyPr>
          <a:lstStyle/>
          <a:p>
            <a:pPr algn="ctr">
              <a:lnSpc>
                <a:spcPts val="10000"/>
              </a:lnSpc>
            </a:pPr>
            <a:r>
              <a:rPr lang="en-US" sz="10000">
                <a:solidFill>
                  <a:srgbClr val="000000"/>
                </a:solidFill>
                <a:latin typeface="Bobby Jones"/>
              </a:rPr>
              <a:t>LOGIKA</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083711" y="6809706"/>
            <a:ext cx="5823003" cy="564103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99127">
            <a:off x="14045546" y="-2313098"/>
            <a:ext cx="5823003" cy="564103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568135">
            <a:off x="-2106043" y="-1800261"/>
            <a:ext cx="6859648" cy="490153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77264">
            <a:off x="13298938" y="7185730"/>
            <a:ext cx="6859648" cy="4901530"/>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803386" y="8381362"/>
            <a:ext cx="1043951" cy="1577399"/>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false" rot="0">
            <a:off x="4424827" y="650504"/>
            <a:ext cx="1463636" cy="1757641"/>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401866" y="410108"/>
            <a:ext cx="1445471" cy="1577399"/>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28906" y="4505367"/>
            <a:ext cx="1907130" cy="1709482"/>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5400000">
            <a:off x="15859057" y="4129584"/>
            <a:ext cx="1538637" cy="1584739"/>
          </a:xfrm>
          <a:prstGeom prst="rect">
            <a:avLst/>
          </a:prstGeom>
        </p:spPr>
      </p:pic>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5156645" y="8697692"/>
            <a:ext cx="2061895" cy="132711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DAFcGi34jy4</dc:identifier>
  <dcterms:modified xsi:type="dcterms:W3CDTF">2011-08-01T06:04:30Z</dcterms:modified>
  <cp:revision>1</cp:revision>
  <dc:title>Character Strengths Shout Out Picture SEL Presentation</dc:title>
</cp:coreProperties>
</file>